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6858000" cx="12192000"/>
  <p:notesSz cx="6858000" cy="9144000"/>
  <p:embeddedFontLst>
    <p:embeddedFont>
      <p:font typeface="Robot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2" roundtripDataSignature="AMtx7mhSAfMOtOrFUClmy4mYfksaDcx8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2E801F-6846-451F-B3E8-F4C632179ABE}">
  <a:tblStyle styleId="{5D2E801F-6846-451F-B3E8-F4C632179AB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F3078DFF-5573-4D1A-AB2A-78C6373C38E3}"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8BBC6855-102C-4541-9D2B-4D8D0B1B4AFD}"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regular.fntdata"/><Relationship Id="rId47" Type="http://schemas.openxmlformats.org/officeDocument/2006/relationships/slide" Target="slides/slide41.xml"/><Relationship Id="rId49" Type="http://schemas.openxmlformats.org/officeDocument/2006/relationships/font" Target="fonts/Roboto-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Italic.fntdata"/><Relationship Id="rId50" Type="http://schemas.openxmlformats.org/officeDocument/2006/relationships/font" Target="fonts/Roboto-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878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8788"/>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8785"/>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 name="Google Shape;61;p1:notes"/>
          <p:cNvSpPr txBox="1"/>
          <p:nvPr>
            <p:ph idx="1" type="body"/>
          </p:nvPr>
        </p:nvSpPr>
        <p:spPr>
          <a:xfrm>
            <a:off x="685800" y="4400550"/>
            <a:ext cx="5486399" cy="36005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Calibri"/>
                <a:ea typeface="Calibri"/>
                <a:cs typeface="Calibri"/>
                <a:sym typeface="Calibri"/>
              </a:rPr>
              <a:t>PS-PVR - Peer-Stakeholder Product Validation Review </a:t>
            </a:r>
            <a:endParaRPr b="0" i="0" sz="1200" u="none" cap="none" strike="noStrike">
              <a:solidFill>
                <a:schemeClr val="dk1"/>
              </a:solidFill>
              <a:latin typeface="Calibri"/>
              <a:ea typeface="Calibri"/>
              <a:cs typeface="Calibri"/>
              <a:sym typeface="Calibri"/>
            </a:endParaRPr>
          </a:p>
        </p:txBody>
      </p:sp>
      <p:sp>
        <p:nvSpPr>
          <p:cNvPr id="62" name="Google Shape;62;p1:notes"/>
          <p:cNvSpPr txBox="1"/>
          <p:nvPr>
            <p:ph idx="12" type="sldNum"/>
          </p:nvPr>
        </p:nvSpPr>
        <p:spPr>
          <a:xfrm>
            <a:off x="3884612" y="8685213"/>
            <a:ext cx="2971799" cy="458699"/>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185" name="Google Shape;185;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99" name="Google Shape;199;p1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a:t>NDSI - Normalized Difference Snow Index</a:t>
            </a:r>
            <a:endParaRPr/>
          </a:p>
        </p:txBody>
      </p:sp>
      <p:sp>
        <p:nvSpPr>
          <p:cNvPr id="206" name="Google Shape;206;p1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14" name="Google Shape;214;p2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21" name="Google Shape;22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38" name="Google Shape;23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58" name="Google Shape;25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2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70" name="Google Shape;270;p2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26: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83" name="Google Shape;283;p26: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4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90" name="Google Shape;290;p48: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73" name="Google Shape;7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a:t>Warm period: peaks in late February, low in early March, peaking again by late March, 16:00-21:00 local time.</a:t>
            </a:r>
            <a:endParaRPr/>
          </a:p>
        </p:txBody>
      </p:sp>
      <p:sp>
        <p:nvSpPr>
          <p:cNvPr id="301" name="Google Shape;30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a:t>Warm period: peaks in late February, low in early March, peaking again by late March, 16:00-21:00 local time.</a:t>
            </a:r>
            <a:endParaRPr/>
          </a:p>
        </p:txBody>
      </p:sp>
      <p:sp>
        <p:nvSpPr>
          <p:cNvPr id="310" name="Google Shape;31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21" name="Google Shape;321;p64: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8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31" name="Google Shape;331;p8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8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39" name="Google Shape;339;p89: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9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50" name="Google Shape;350;p9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9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70" name="Google Shape;370;p9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9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395" name="Google Shape;395;p9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99: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04" name="Google Shape;404;p99: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10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11" name="Google Shape;411;p10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82" name="Google Shape;82;p3: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10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36" name="Google Shape;436;p10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0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51" name="Google Shape;451;p10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10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67" name="Google Shape;467;p104: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0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74" name="Google Shape;474;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0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80" name="Google Shape;480;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0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87" name="Google Shape;487;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493" name="Google Shape;493;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3519a3bfab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00" name="Google Shape;500;g33519a3bfab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11: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07" name="Google Shape;507;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13" name="Google Shape;513;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89" name="Google Shape;89;p4: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113: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21" name="Google Shape;521;p113: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efc1fdaf91_0_29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529" name="Google Shape;529;gefc1fdaf91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15: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a:t>OSCAR - WMO’s Observing Systems Capability Analysis and Review Tool</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000">
                <a:solidFill>
                  <a:srgbClr val="202124"/>
                </a:solidFill>
                <a:highlight>
                  <a:srgbClr val="FFFFFF"/>
                </a:highlight>
                <a:latin typeface="Roboto"/>
                <a:ea typeface="Roboto"/>
                <a:cs typeface="Roboto"/>
                <a:sym typeface="Roboto"/>
              </a:rPr>
              <a:t>There was a presentation given to the GOES-R Algorithm Development Executive Board (ADEB) members in 2010 that clearly notes that incorrect (and current) accuracy and precision specs for the fractional snow cover product and what they should be (accuracy: 15%; precision: 30%). Why they were never corrected is unclear to us.</a:t>
            </a:r>
            <a:endParaRPr/>
          </a:p>
        </p:txBody>
      </p:sp>
      <p:sp>
        <p:nvSpPr>
          <p:cNvPr id="97" name="Google Shape;97;p15: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8: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a:t>OSCAR - WMO’s Observing Systems Capability Analysis and Review Tool</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000">
                <a:solidFill>
                  <a:srgbClr val="202124"/>
                </a:solidFill>
                <a:highlight>
                  <a:srgbClr val="FFFFFF"/>
                </a:highlight>
                <a:latin typeface="Roboto"/>
                <a:ea typeface="Roboto"/>
                <a:cs typeface="Roboto"/>
                <a:sym typeface="Roboto"/>
              </a:rPr>
              <a:t>There was a presentation given to the GOES-R Algorithm Development Executive Board (ADEB) members in 2010 that clearly notes that incorrect (and current) accuracy and precision specs for the fractional snow cover product and what they should be (accuracy: 15%; precision: 30%). Why they were never corrected is unclear to us.</a:t>
            </a:r>
            <a:endParaRPr/>
          </a:p>
        </p:txBody>
      </p:sp>
      <p:sp>
        <p:nvSpPr>
          <p:cNvPr id="106" name="Google Shape;106;p8: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4: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a:t>OSCAR - WMO’s Observing Systems Capability Analysis and Review Tool</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sz="1000">
                <a:solidFill>
                  <a:srgbClr val="202124"/>
                </a:solidFill>
                <a:highlight>
                  <a:srgbClr val="FFFFFF"/>
                </a:highlight>
                <a:latin typeface="Roboto"/>
                <a:ea typeface="Roboto"/>
                <a:cs typeface="Roboto"/>
                <a:sym typeface="Roboto"/>
              </a:rPr>
              <a:t>There was a presentation given to the GOES-R Algorithm Development Executive Board (ADEB) members in 2010 that clearly notes that incorrect (and current) accuracy and precision specs for the fractional snow cover product and what they should be (accuracy: 15%; precision: 30%). Why they were never corrected is unclear to us.</a:t>
            </a:r>
            <a:endParaRPr/>
          </a:p>
        </p:txBody>
      </p:sp>
      <p:sp>
        <p:nvSpPr>
          <p:cNvPr id="123" name="Google Shape;123;p24: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7:notes"/>
          <p:cNvSpPr txBox="1"/>
          <p:nvPr>
            <p:ph idx="1" type="body"/>
          </p:nvPr>
        </p:nvSpPr>
        <p:spPr>
          <a:xfrm>
            <a:off x="685800" y="4400550"/>
            <a:ext cx="5486399" cy="360045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SzPts val="1200"/>
              <a:buNone/>
            </a:pPr>
            <a:r>
              <a:t/>
            </a:r>
            <a:endParaRPr/>
          </a:p>
        </p:txBody>
      </p:sp>
      <p:sp>
        <p:nvSpPr>
          <p:cNvPr id="135" name="Google Shape;135;p7:notes"/>
          <p:cNvSpPr txBox="1"/>
          <p:nvPr>
            <p:ph idx="12" type="sldNum"/>
          </p:nvPr>
        </p:nvSpPr>
        <p:spPr>
          <a:xfrm>
            <a:off x="3884612" y="8685213"/>
            <a:ext cx="2971799" cy="45878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t/>
            </a:r>
            <a:endParaRPr/>
          </a:p>
        </p:txBody>
      </p:sp>
      <p:sp>
        <p:nvSpPr>
          <p:cNvPr id="143" name="Google Shape;143;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type="title">
  <p:cSld name="TITLE">
    <p:spTree>
      <p:nvGrpSpPr>
        <p:cNvPr id="20" name="Shape 20"/>
        <p:cNvGrpSpPr/>
        <p:nvPr/>
      </p:nvGrpSpPr>
      <p:grpSpPr>
        <a:xfrm>
          <a:off x="0" y="0"/>
          <a:ext cx="0" cy="0"/>
          <a:chOff x="0" y="0"/>
          <a:chExt cx="0" cy="0"/>
        </a:xfrm>
      </p:grpSpPr>
      <p:sp>
        <p:nvSpPr>
          <p:cNvPr id="21" name="Google Shape;21;gefc1fdaf91_0_29"/>
          <p:cNvSpPr txBox="1"/>
          <p:nvPr>
            <p:ph type="ctrTitle"/>
          </p:nvPr>
        </p:nvSpPr>
        <p:spPr>
          <a:xfrm>
            <a:off x="914400" y="2130425"/>
            <a:ext cx="10363200" cy="1470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22" name="Google Shape;22;gefc1fdaf91_0_29"/>
          <p:cNvSpPr txBox="1"/>
          <p:nvPr>
            <p:ph idx="1" type="subTitle"/>
          </p:nvPr>
        </p:nvSpPr>
        <p:spPr>
          <a:xfrm>
            <a:off x="1828805" y="3886200"/>
            <a:ext cx="85344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3" name="Google Shape;23;gefc1fdaf91_0_29"/>
          <p:cNvSpPr txBox="1"/>
          <p:nvPr>
            <p:ph idx="10" type="dt"/>
          </p:nvPr>
        </p:nvSpPr>
        <p:spPr>
          <a:xfrm>
            <a:off x="609602" y="6356356"/>
            <a:ext cx="28449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 name="Google Shape;24;gefc1fdaf91_0_29"/>
          <p:cNvSpPr txBox="1"/>
          <p:nvPr>
            <p:ph idx="11" type="ftr"/>
          </p:nvPr>
        </p:nvSpPr>
        <p:spPr>
          <a:xfrm>
            <a:off x="4165600" y="6356356"/>
            <a:ext cx="38607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5" name="Google Shape;25;gefc1fdaf91_0_29"/>
          <p:cNvSpPr txBox="1"/>
          <p:nvPr>
            <p:ph idx="12" type="sldNum"/>
          </p:nvPr>
        </p:nvSpPr>
        <p:spPr>
          <a:xfrm>
            <a:off x="9107482" y="6356356"/>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grpSp>
        <p:nvGrpSpPr>
          <p:cNvPr id="27" name="Google Shape;27;p98"/>
          <p:cNvGrpSpPr/>
          <p:nvPr/>
        </p:nvGrpSpPr>
        <p:grpSpPr>
          <a:xfrm>
            <a:off x="187493" y="21807"/>
            <a:ext cx="11726447" cy="1213353"/>
            <a:chOff x="187493" y="21807"/>
            <a:chExt cx="11726447" cy="1213353"/>
          </a:xfrm>
        </p:grpSpPr>
        <p:pic>
          <p:nvPicPr>
            <p:cNvPr descr="Graphical user interface&#10;&#10;Description automatically generated with medium confidence" id="28" name="Google Shape;28;p98"/>
            <p:cNvPicPr preferRelativeResize="0"/>
            <p:nvPr/>
          </p:nvPicPr>
          <p:blipFill rotWithShape="1">
            <a:blip r:embed="rId2">
              <a:alphaModFix/>
            </a:blip>
            <a:srcRect b="0" l="0" r="0" t="0"/>
            <a:stretch/>
          </p:blipFill>
          <p:spPr>
            <a:xfrm>
              <a:off x="187493" y="21807"/>
              <a:ext cx="1957910" cy="1213353"/>
            </a:xfrm>
            <a:prstGeom prst="rect">
              <a:avLst/>
            </a:prstGeom>
            <a:noFill/>
            <a:ln>
              <a:noFill/>
            </a:ln>
          </p:spPr>
        </p:pic>
        <p:pic>
          <p:nvPicPr>
            <p:cNvPr descr="A close-up of a logo&#10;&#10;Description automatically generated with medium confidence" id="29" name="Google Shape;29;p98"/>
            <p:cNvPicPr preferRelativeResize="0"/>
            <p:nvPr/>
          </p:nvPicPr>
          <p:blipFill rotWithShape="1">
            <a:blip r:embed="rId3">
              <a:alphaModFix/>
            </a:blip>
            <a:srcRect b="0" l="0" r="0" t="6136"/>
            <a:stretch/>
          </p:blipFill>
          <p:spPr>
            <a:xfrm>
              <a:off x="9956030" y="136522"/>
              <a:ext cx="1957910" cy="868534"/>
            </a:xfrm>
            <a:prstGeom prst="rect">
              <a:avLst/>
            </a:prstGeom>
            <a:noFill/>
            <a:ln>
              <a:noFill/>
            </a:ln>
          </p:spPr>
        </p:pic>
      </p:grpSp>
      <p:sp>
        <p:nvSpPr>
          <p:cNvPr id="30" name="Google Shape;30;p98"/>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 name="Google Shape;31;p98"/>
          <p:cNvSpPr txBox="1"/>
          <p:nvPr>
            <p:ph idx="1" type="body"/>
          </p:nvPr>
        </p:nvSpPr>
        <p:spPr>
          <a:xfrm>
            <a:off x="609600" y="1465263"/>
            <a:ext cx="10972800" cy="45261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o"/>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 name="Google Shape;32;p98"/>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3" name="Google Shape;33;p98"/>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gefc1fdaf91_0_35"/>
          <p:cNvSpPr txBox="1"/>
          <p:nvPr>
            <p:ph type="title"/>
          </p:nvPr>
        </p:nvSpPr>
        <p:spPr>
          <a:xfrm>
            <a:off x="963084" y="4406903"/>
            <a:ext cx="103632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gefc1fdaf91_0_35"/>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7" name="Google Shape;37;gefc1fdaf91_0_35"/>
          <p:cNvSpPr txBox="1"/>
          <p:nvPr>
            <p:ph idx="10" type="dt"/>
          </p:nvPr>
        </p:nvSpPr>
        <p:spPr>
          <a:xfrm>
            <a:off x="320843" y="6356353"/>
            <a:ext cx="121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8" name="Google Shape;38;gefc1fdaf91_0_35"/>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gefc1fdaf91_0_40"/>
          <p:cNvSpPr txBox="1"/>
          <p:nvPr>
            <p:ph type="title"/>
          </p:nvPr>
        </p:nvSpPr>
        <p:spPr>
          <a:xfrm>
            <a:off x="1828802" y="128337"/>
            <a:ext cx="8545200" cy="968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1" name="Google Shape;41;gefc1fdaf91_0_40"/>
          <p:cNvSpPr txBox="1"/>
          <p:nvPr>
            <p:ph idx="10" type="dt"/>
          </p:nvPr>
        </p:nvSpPr>
        <p:spPr>
          <a:xfrm>
            <a:off x="320843" y="6356353"/>
            <a:ext cx="121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2" name="Google Shape;42;gefc1fdaf91_0_40"/>
          <p:cNvSpPr txBox="1"/>
          <p:nvPr>
            <p:ph idx="11" type="ftr"/>
          </p:nvPr>
        </p:nvSpPr>
        <p:spPr>
          <a:xfrm>
            <a:off x="1229896" y="6356353"/>
            <a:ext cx="97749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200"/>
              <a:buFont typeface="Calibri"/>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3" name="Google Shape;43;gefc1fdaf91_0_40"/>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gefc1fdaf91_0_45"/>
          <p:cNvSpPr txBox="1"/>
          <p:nvPr>
            <p:ph idx="10" type="dt"/>
          </p:nvPr>
        </p:nvSpPr>
        <p:spPr>
          <a:xfrm>
            <a:off x="320843" y="6356353"/>
            <a:ext cx="1219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6" name="Google Shape;46;gefc1fdaf91_0_45"/>
          <p:cNvSpPr txBox="1"/>
          <p:nvPr>
            <p:ph idx="11" type="ftr"/>
          </p:nvPr>
        </p:nvSpPr>
        <p:spPr>
          <a:xfrm>
            <a:off x="1229896" y="6356353"/>
            <a:ext cx="97749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1200"/>
              <a:buFont typeface="Calibri"/>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47" name="Google Shape;47;gefc1fdaf91_0_45"/>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gefc1fdaf91_0_49"/>
          <p:cNvSpPr txBox="1"/>
          <p:nvPr>
            <p:ph type="title"/>
          </p:nvPr>
        </p:nvSpPr>
        <p:spPr>
          <a:xfrm>
            <a:off x="609600" y="-46037"/>
            <a:ext cx="109728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2pPr>
            <a:lvl3pPr lvl="2"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3pPr>
            <a:lvl4pPr lvl="3"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4pPr>
            <a:lvl5pPr lvl="4"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5pPr>
            <a:lvl6pPr lvl="5"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6pPr>
            <a:lvl7pPr lvl="6"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7pPr>
            <a:lvl8pPr lvl="7"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8pPr>
            <a:lvl9pPr lvl="8" marR="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9pPr>
          </a:lstStyle>
          <a:p/>
        </p:txBody>
      </p:sp>
      <p:sp>
        <p:nvSpPr>
          <p:cNvPr id="50" name="Google Shape;50;gefc1fdaf91_0_49"/>
          <p:cNvSpPr txBox="1"/>
          <p:nvPr>
            <p:ph idx="1" type="body"/>
          </p:nvPr>
        </p:nvSpPr>
        <p:spPr>
          <a:xfrm>
            <a:off x="609601" y="1600201"/>
            <a:ext cx="53847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gefc1fdaf91_0_49"/>
          <p:cNvSpPr txBox="1"/>
          <p:nvPr>
            <p:ph idx="2" type="body"/>
          </p:nvPr>
        </p:nvSpPr>
        <p:spPr>
          <a:xfrm>
            <a:off x="6197603" y="1600201"/>
            <a:ext cx="5384700" cy="45261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gefc1fdaf91_0_49"/>
          <p:cNvSpPr txBox="1"/>
          <p:nvPr>
            <p:ph idx="10" type="dt"/>
          </p:nvPr>
        </p:nvSpPr>
        <p:spPr>
          <a:xfrm>
            <a:off x="609601" y="6356354"/>
            <a:ext cx="28449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3" name="Google Shape;53;gefc1fdaf91_0_49"/>
          <p:cNvSpPr txBox="1"/>
          <p:nvPr>
            <p:ph idx="11" type="ftr"/>
          </p:nvPr>
        </p:nvSpPr>
        <p:spPr>
          <a:xfrm>
            <a:off x="4165600" y="6356354"/>
            <a:ext cx="38607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 name="Google Shape;54;gefc1fdaf91_0_49"/>
          <p:cNvSpPr txBox="1"/>
          <p:nvPr>
            <p:ph idx="12" type="sldNum"/>
          </p:nvPr>
        </p:nvSpPr>
        <p:spPr>
          <a:xfrm>
            <a:off x="9135931" y="6356354"/>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chemeClr val="lt1"/>
              </a:buClr>
              <a:buSzPts val="300"/>
              <a:buFont typeface="Calibri"/>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gefc1fdaf91_0_56"/>
          <p:cNvSpPr txBox="1"/>
          <p:nvPr>
            <p:ph type="title"/>
          </p:nvPr>
        </p:nvSpPr>
        <p:spPr>
          <a:xfrm>
            <a:off x="2085800" y="288576"/>
            <a:ext cx="7948500" cy="853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lvl="1" algn="ctr">
              <a:lnSpc>
                <a:spcPct val="100000"/>
              </a:lnSpc>
              <a:spcBef>
                <a:spcPts val="0"/>
              </a:spcBef>
              <a:spcAft>
                <a:spcPts val="0"/>
              </a:spcAft>
              <a:buClr>
                <a:srgbClr val="FFFFFF"/>
              </a:buClr>
              <a:buSzPts val="2800"/>
              <a:buFont typeface="Arial"/>
              <a:buNone/>
              <a:defRPr sz="2800">
                <a:solidFill>
                  <a:srgbClr val="FFFFFF"/>
                </a:solidFill>
              </a:defRPr>
            </a:lvl2pPr>
            <a:lvl3pPr lvl="2" algn="ctr">
              <a:lnSpc>
                <a:spcPct val="100000"/>
              </a:lnSpc>
              <a:spcBef>
                <a:spcPts val="0"/>
              </a:spcBef>
              <a:spcAft>
                <a:spcPts val="0"/>
              </a:spcAft>
              <a:buClr>
                <a:srgbClr val="FFFFFF"/>
              </a:buClr>
              <a:buSzPts val="2800"/>
              <a:buFont typeface="Arial"/>
              <a:buNone/>
              <a:defRPr sz="2800">
                <a:solidFill>
                  <a:srgbClr val="FFFFFF"/>
                </a:solidFill>
              </a:defRPr>
            </a:lvl3pPr>
            <a:lvl4pPr lvl="3" algn="ctr">
              <a:lnSpc>
                <a:spcPct val="100000"/>
              </a:lnSpc>
              <a:spcBef>
                <a:spcPts val="0"/>
              </a:spcBef>
              <a:spcAft>
                <a:spcPts val="0"/>
              </a:spcAft>
              <a:buClr>
                <a:srgbClr val="FFFFFF"/>
              </a:buClr>
              <a:buSzPts val="2800"/>
              <a:buFont typeface="Arial"/>
              <a:buNone/>
              <a:defRPr sz="2800">
                <a:solidFill>
                  <a:srgbClr val="FFFFFF"/>
                </a:solidFill>
              </a:defRPr>
            </a:lvl4pPr>
            <a:lvl5pPr lvl="4" algn="ctr">
              <a:lnSpc>
                <a:spcPct val="100000"/>
              </a:lnSpc>
              <a:spcBef>
                <a:spcPts val="0"/>
              </a:spcBef>
              <a:spcAft>
                <a:spcPts val="0"/>
              </a:spcAft>
              <a:buClr>
                <a:srgbClr val="FFFFFF"/>
              </a:buClr>
              <a:buSzPts val="2800"/>
              <a:buFont typeface="Arial"/>
              <a:buNone/>
              <a:defRPr sz="2800">
                <a:solidFill>
                  <a:srgbClr val="FFFFFF"/>
                </a:solidFill>
              </a:defRPr>
            </a:lvl5pPr>
            <a:lvl6pPr lvl="5" algn="ctr">
              <a:lnSpc>
                <a:spcPct val="100000"/>
              </a:lnSpc>
              <a:spcBef>
                <a:spcPts val="0"/>
              </a:spcBef>
              <a:spcAft>
                <a:spcPts val="0"/>
              </a:spcAft>
              <a:buClr>
                <a:srgbClr val="FFFFFF"/>
              </a:buClr>
              <a:buSzPts val="2800"/>
              <a:buFont typeface="Arial"/>
              <a:buNone/>
              <a:defRPr sz="2800">
                <a:solidFill>
                  <a:srgbClr val="FFFFFF"/>
                </a:solidFill>
              </a:defRPr>
            </a:lvl6pPr>
            <a:lvl7pPr lvl="6" algn="ctr">
              <a:lnSpc>
                <a:spcPct val="100000"/>
              </a:lnSpc>
              <a:spcBef>
                <a:spcPts val="0"/>
              </a:spcBef>
              <a:spcAft>
                <a:spcPts val="0"/>
              </a:spcAft>
              <a:buClr>
                <a:srgbClr val="FFFFFF"/>
              </a:buClr>
              <a:buSzPts val="2800"/>
              <a:buFont typeface="Arial"/>
              <a:buNone/>
              <a:defRPr sz="2800">
                <a:solidFill>
                  <a:srgbClr val="FFFFFF"/>
                </a:solidFill>
              </a:defRPr>
            </a:lvl7pPr>
            <a:lvl8pPr lvl="7" algn="ctr">
              <a:lnSpc>
                <a:spcPct val="100000"/>
              </a:lnSpc>
              <a:spcBef>
                <a:spcPts val="0"/>
              </a:spcBef>
              <a:spcAft>
                <a:spcPts val="0"/>
              </a:spcAft>
              <a:buClr>
                <a:srgbClr val="FFFFFF"/>
              </a:buClr>
              <a:buSzPts val="2800"/>
              <a:buFont typeface="Arial"/>
              <a:buNone/>
              <a:defRPr sz="2800">
                <a:solidFill>
                  <a:srgbClr val="FFFFFF"/>
                </a:solidFill>
              </a:defRPr>
            </a:lvl8pPr>
            <a:lvl9pPr lvl="8" algn="ctr">
              <a:lnSpc>
                <a:spcPct val="100000"/>
              </a:lnSpc>
              <a:spcBef>
                <a:spcPts val="0"/>
              </a:spcBef>
              <a:spcAft>
                <a:spcPts val="0"/>
              </a:spcAft>
              <a:buClr>
                <a:srgbClr val="FFFFFF"/>
              </a:buClr>
              <a:buSzPts val="2800"/>
              <a:buFont typeface="Arial"/>
              <a:buNone/>
              <a:defRPr sz="2800">
                <a:solidFill>
                  <a:srgbClr val="FFFFFF"/>
                </a:solidFill>
              </a:defRPr>
            </a:lvl9pPr>
          </a:lstStyle>
          <a:p/>
        </p:txBody>
      </p:sp>
      <p:sp>
        <p:nvSpPr>
          <p:cNvPr id="57" name="Google Shape;57;gefc1fdaf91_0_56"/>
          <p:cNvSpPr txBox="1"/>
          <p:nvPr>
            <p:ph idx="1" type="body"/>
          </p:nvPr>
        </p:nvSpPr>
        <p:spPr>
          <a:xfrm>
            <a:off x="415601" y="1536634"/>
            <a:ext cx="11360700" cy="4555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indent="-228600" lvl="2" marL="13716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indent="-228600" lvl="3" marL="18288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indent="-228600" lvl="4" marL="22860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indent="-228600" lvl="5" marL="27432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indent="-228600" lvl="6" marL="32004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indent="-228600" lvl="7" marL="3657600" marR="0" algn="l">
              <a:lnSpc>
                <a:spcPct val="115000"/>
              </a:lnSpc>
              <a:spcBef>
                <a:spcPts val="160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indent="-228600" lvl="8" marL="4114800" marR="0" algn="l">
              <a:lnSpc>
                <a:spcPct val="115000"/>
              </a:lnSpc>
              <a:spcBef>
                <a:spcPts val="1600"/>
              </a:spcBef>
              <a:spcAft>
                <a:spcPts val="160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58" name="Google Shape;58;gefc1fdaf91_0_56"/>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slideLayout" Target="../slideLayouts/slideLayout1.xml"/><Relationship Id="rId11" Type="http://schemas.openxmlformats.org/officeDocument/2006/relationships/theme" Target="../theme/theme1.xml"/><Relationship Id="rId10" Type="http://schemas.openxmlformats.org/officeDocument/2006/relationships/slideLayout" Target="../slideLayouts/slideLayout7.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97"/>
          <p:cNvGrpSpPr/>
          <p:nvPr/>
        </p:nvGrpSpPr>
        <p:grpSpPr>
          <a:xfrm>
            <a:off x="0" y="0"/>
            <a:ext cx="12192000" cy="6858000"/>
            <a:chOff x="0" y="0"/>
            <a:chExt cx="12192000" cy="6858000"/>
          </a:xfrm>
        </p:grpSpPr>
        <p:pic>
          <p:nvPicPr>
            <p:cNvPr descr="Mandt_SOO-DOH-Presentation_NO-TEXT_5.jpg" id="11" name="Google Shape;11;p97"/>
            <p:cNvPicPr preferRelativeResize="0"/>
            <p:nvPr/>
          </p:nvPicPr>
          <p:blipFill rotWithShape="1">
            <a:blip r:embed="rId1">
              <a:alphaModFix/>
            </a:blip>
            <a:srcRect b="0" l="0" r="0" t="0"/>
            <a:stretch/>
          </p:blipFill>
          <p:spPr>
            <a:xfrm>
              <a:off x="0" y="0"/>
              <a:ext cx="12192000" cy="6858000"/>
            </a:xfrm>
            <a:prstGeom prst="rect">
              <a:avLst/>
            </a:prstGeom>
            <a:noFill/>
            <a:ln>
              <a:noFill/>
            </a:ln>
          </p:spPr>
        </p:pic>
        <p:grpSp>
          <p:nvGrpSpPr>
            <p:cNvPr id="12" name="Google Shape;12;p97"/>
            <p:cNvGrpSpPr/>
            <p:nvPr/>
          </p:nvGrpSpPr>
          <p:grpSpPr>
            <a:xfrm>
              <a:off x="238126" y="18539"/>
              <a:ext cx="11918525" cy="1171254"/>
              <a:chOff x="238126" y="18539"/>
              <a:chExt cx="11918525" cy="1171254"/>
            </a:xfrm>
          </p:grpSpPr>
          <p:pic>
            <p:nvPicPr>
              <p:cNvPr descr="A picture containing text&#10;&#10;Description automatically generated" id="13" name="Google Shape;13;p97"/>
              <p:cNvPicPr preferRelativeResize="0"/>
              <p:nvPr/>
            </p:nvPicPr>
            <p:blipFill rotWithShape="1">
              <a:blip r:embed="rId2">
                <a:alphaModFix/>
              </a:blip>
              <a:srcRect b="0" l="0" r="0" t="0"/>
              <a:stretch/>
            </p:blipFill>
            <p:spPr>
              <a:xfrm>
                <a:off x="9892984" y="18539"/>
                <a:ext cx="2263667" cy="895783"/>
              </a:xfrm>
              <a:prstGeom prst="rect">
                <a:avLst/>
              </a:prstGeom>
              <a:noFill/>
              <a:ln>
                <a:noFill/>
              </a:ln>
            </p:spPr>
          </p:pic>
          <p:pic>
            <p:nvPicPr>
              <p:cNvPr descr="Graphical user interface&#10;&#10;Description automatically generated with medium confidence" id="14" name="Google Shape;14;p97"/>
              <p:cNvPicPr preferRelativeResize="0"/>
              <p:nvPr/>
            </p:nvPicPr>
            <p:blipFill rotWithShape="1">
              <a:blip r:embed="rId3">
                <a:alphaModFix/>
              </a:blip>
              <a:srcRect b="0" l="0" r="0" t="0"/>
              <a:stretch/>
            </p:blipFill>
            <p:spPr>
              <a:xfrm>
                <a:off x="238126" y="33472"/>
                <a:ext cx="1865882" cy="1156321"/>
              </a:xfrm>
              <a:prstGeom prst="rect">
                <a:avLst/>
              </a:prstGeom>
              <a:noFill/>
              <a:ln>
                <a:noFill/>
              </a:ln>
            </p:spPr>
          </p:pic>
        </p:grpSp>
      </p:grpSp>
      <p:sp>
        <p:nvSpPr>
          <p:cNvPr id="15" name="Google Shape;15;p97"/>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lt1"/>
                </a:solidFill>
                <a:latin typeface="Calibri"/>
                <a:ea typeface="Calibri"/>
                <a:cs typeface="Calibri"/>
                <a:sym typeface="Calibri"/>
              </a:defRPr>
            </a:lvl9pPr>
          </a:lstStyle>
          <a:p/>
        </p:txBody>
      </p:sp>
      <p:sp>
        <p:nvSpPr>
          <p:cNvPr id="16" name="Google Shape;16;p97"/>
          <p:cNvSpPr txBox="1"/>
          <p:nvPr>
            <p:ph idx="1" type="body"/>
          </p:nvPr>
        </p:nvSpPr>
        <p:spPr>
          <a:xfrm>
            <a:off x="609600" y="1465263"/>
            <a:ext cx="109728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lt1"/>
              </a:buClr>
              <a:buSzPts val="3200"/>
              <a:buFont typeface="Noto Sans Symbols"/>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Courier New"/>
              <a:buChar char="o"/>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97"/>
          <p:cNvSpPr txBox="1"/>
          <p:nvPr>
            <p:ph idx="10" type="dt"/>
          </p:nvPr>
        </p:nvSpPr>
        <p:spPr>
          <a:xfrm>
            <a:off x="320843" y="6356353"/>
            <a:ext cx="1219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97"/>
          <p:cNvSpPr txBox="1"/>
          <p:nvPr>
            <p:ph idx="11" type="ftr"/>
          </p:nvPr>
        </p:nvSpPr>
        <p:spPr>
          <a:xfrm>
            <a:off x="1229896" y="6356353"/>
            <a:ext cx="977498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1200"/>
              <a:buFont typeface="Calibri"/>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97"/>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200"/>
              <a:buFont typeface="Calibri"/>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2.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44.png"/><Relationship Id="rId10" Type="http://schemas.openxmlformats.org/officeDocument/2006/relationships/image" Target="../media/image33.png"/><Relationship Id="rId9"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14.png"/><Relationship Id="rId7" Type="http://schemas.openxmlformats.org/officeDocument/2006/relationships/image" Target="../media/image43.png"/><Relationship Id="rId8"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50.png"/><Relationship Id="rId10" Type="http://schemas.openxmlformats.org/officeDocument/2006/relationships/image" Target="../media/image27.png"/><Relationship Id="rId9" Type="http://schemas.openxmlformats.org/officeDocument/2006/relationships/image" Target="../media/image25.png"/><Relationship Id="rId5" Type="http://schemas.openxmlformats.org/officeDocument/2006/relationships/image" Target="../media/image46.png"/><Relationship Id="rId6" Type="http://schemas.openxmlformats.org/officeDocument/2006/relationships/image" Target="../media/image14.png"/><Relationship Id="rId7" Type="http://schemas.openxmlformats.org/officeDocument/2006/relationships/image" Target="../media/image30.png"/><Relationship Id="rId8"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7.jpg"/><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grpSp>
        <p:nvGrpSpPr>
          <p:cNvPr id="64" name="Google Shape;64;p1"/>
          <p:cNvGrpSpPr/>
          <p:nvPr/>
        </p:nvGrpSpPr>
        <p:grpSpPr>
          <a:xfrm>
            <a:off x="0" y="36096"/>
            <a:ext cx="12191999" cy="6858000"/>
            <a:chOff x="0" y="0"/>
            <a:chExt cx="12191999" cy="6858000"/>
          </a:xfrm>
        </p:grpSpPr>
        <p:grpSp>
          <p:nvGrpSpPr>
            <p:cNvPr id="65" name="Google Shape;65;p1"/>
            <p:cNvGrpSpPr/>
            <p:nvPr/>
          </p:nvGrpSpPr>
          <p:grpSpPr>
            <a:xfrm>
              <a:off x="0" y="0"/>
              <a:ext cx="12191999" cy="6858000"/>
              <a:chOff x="0" y="0"/>
              <a:chExt cx="12191999" cy="6858000"/>
            </a:xfrm>
          </p:grpSpPr>
          <p:pic>
            <p:nvPicPr>
              <p:cNvPr descr="Picture1.jpg" id="66" name="Google Shape;66;p1"/>
              <p:cNvPicPr preferRelativeResize="0"/>
              <p:nvPr/>
            </p:nvPicPr>
            <p:blipFill rotWithShape="1">
              <a:blip r:embed="rId3">
                <a:alphaModFix/>
              </a:blip>
              <a:srcRect b="0" l="0" r="0" t="0"/>
              <a:stretch/>
            </p:blipFill>
            <p:spPr>
              <a:xfrm>
                <a:off x="0" y="0"/>
                <a:ext cx="12191999" cy="6858000"/>
              </a:xfrm>
              <a:prstGeom prst="rect">
                <a:avLst/>
              </a:prstGeom>
              <a:noFill/>
              <a:ln>
                <a:noFill/>
              </a:ln>
            </p:spPr>
          </p:pic>
          <p:pic>
            <p:nvPicPr>
              <p:cNvPr descr="A picture containing text&#10;&#10;Description automatically generated" id="67" name="Google Shape;67;p1"/>
              <p:cNvPicPr preferRelativeResize="0"/>
              <p:nvPr/>
            </p:nvPicPr>
            <p:blipFill rotWithShape="1">
              <a:blip r:embed="rId4">
                <a:alphaModFix/>
              </a:blip>
              <a:srcRect b="0" l="0" r="0" t="0"/>
              <a:stretch/>
            </p:blipFill>
            <p:spPr>
              <a:xfrm>
                <a:off x="4711147" y="152330"/>
                <a:ext cx="2544417" cy="1070184"/>
              </a:xfrm>
              <a:prstGeom prst="rect">
                <a:avLst/>
              </a:prstGeom>
              <a:noFill/>
              <a:ln>
                <a:noFill/>
              </a:ln>
            </p:spPr>
          </p:pic>
        </p:grpSp>
        <p:pic>
          <p:nvPicPr>
            <p:cNvPr descr="A picture containing graphical user interface&#10;&#10;Description automatically generated" id="68" name="Google Shape;68;p1"/>
            <p:cNvPicPr preferRelativeResize="0"/>
            <p:nvPr/>
          </p:nvPicPr>
          <p:blipFill rotWithShape="1">
            <a:blip r:embed="rId5">
              <a:alphaModFix/>
            </a:blip>
            <a:srcRect b="0" l="0" r="0" t="0"/>
            <a:stretch/>
          </p:blipFill>
          <p:spPr>
            <a:xfrm>
              <a:off x="8274226" y="178920"/>
              <a:ext cx="2702981" cy="1801987"/>
            </a:xfrm>
            <a:prstGeom prst="rect">
              <a:avLst/>
            </a:prstGeom>
            <a:noFill/>
            <a:ln>
              <a:noFill/>
            </a:ln>
          </p:spPr>
        </p:pic>
      </p:grpSp>
      <p:sp>
        <p:nvSpPr>
          <p:cNvPr id="69" name="Google Shape;69;p1"/>
          <p:cNvSpPr txBox="1"/>
          <p:nvPr/>
        </p:nvSpPr>
        <p:spPr>
          <a:xfrm>
            <a:off x="8108889" y="1982724"/>
            <a:ext cx="3033656" cy="228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GOES-19 ABI L2+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00"/>
              </a:buClr>
              <a:buSzPts val="2000"/>
              <a:buFont typeface="Calibri"/>
              <a:buNone/>
            </a:pPr>
            <a:r>
              <a:rPr b="1" i="0" lang="en-US" sz="2000" u="none" cap="none" strike="noStrike">
                <a:solidFill>
                  <a:srgbClr val="FFFF00"/>
                </a:solidFill>
                <a:latin typeface="Calibri"/>
                <a:ea typeface="Calibri"/>
                <a:cs typeface="Calibri"/>
                <a:sym typeface="Calibri"/>
              </a:rPr>
              <a:t>Fractional Snow Cover (FSC)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600"/>
              <a:buFont typeface="Calibri"/>
              <a:buNone/>
            </a:pPr>
            <a:r>
              <a:rPr b="0" i="0" lang="en-US" sz="2400" u="none" cap="none" strike="noStrike">
                <a:solidFill>
                  <a:schemeClr val="lt1"/>
                </a:solidFill>
                <a:latin typeface="Calibri"/>
                <a:ea typeface="Calibri"/>
                <a:cs typeface="Calibri"/>
                <a:sym typeface="Calibri"/>
              </a:rPr>
              <a:t>Provisional PS-PVR</a:t>
            </a:r>
            <a:endParaRPr b="0" i="0" sz="1400" u="none" cap="none" strike="noStrike">
              <a:solidFill>
                <a:srgbClr val="000000"/>
              </a:solidFill>
              <a:latin typeface="Arial"/>
              <a:ea typeface="Arial"/>
              <a:cs typeface="Arial"/>
              <a:sym typeface="Arial"/>
            </a:endParaRPr>
          </a:p>
        </p:txBody>
      </p:sp>
      <p:sp>
        <p:nvSpPr>
          <p:cNvPr id="70" name="Google Shape;70;p1"/>
          <p:cNvSpPr txBox="1"/>
          <p:nvPr/>
        </p:nvSpPr>
        <p:spPr>
          <a:xfrm>
            <a:off x="8337389" y="3763733"/>
            <a:ext cx="2805953" cy="303125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888888"/>
              </a:buClr>
              <a:buSzPts val="500"/>
              <a:buFont typeface="Calibri"/>
              <a:buNone/>
            </a:pPr>
            <a:r>
              <a:rPr b="0" i="0" lang="en-US" sz="2000" u="none" cap="none" strike="noStrike">
                <a:solidFill>
                  <a:srgbClr val="FFFF00"/>
                </a:solidFill>
                <a:latin typeface="Calibri"/>
                <a:ea typeface="Calibri"/>
                <a:cs typeface="Calibri"/>
                <a:sym typeface="Calibri"/>
              </a:rPr>
              <a:t>February 19, 2025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40"/>
              </a:spcBef>
              <a:spcAft>
                <a:spcPts val="0"/>
              </a:spcAft>
              <a:buClr>
                <a:srgbClr val="888888"/>
              </a:buClr>
              <a:buSzPts val="500"/>
              <a:buFont typeface="Calibri"/>
              <a:buNone/>
            </a:pPr>
            <a:r>
              <a:rPr b="0" i="0" lang="en-US" sz="2000" u="none" cap="none" strike="noStrike">
                <a:solidFill>
                  <a:srgbClr val="FFFF00"/>
                </a:solidFill>
                <a:latin typeface="Calibri"/>
                <a:ea typeface="Calibri"/>
                <a:cs typeface="Calibri"/>
                <a:sym typeface="Calibri"/>
              </a:rPr>
              <a:t>GOES-R AWG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40"/>
              </a:spcBef>
              <a:spcAft>
                <a:spcPts val="0"/>
              </a:spcAft>
              <a:buClr>
                <a:srgbClr val="888888"/>
              </a:buClr>
              <a:buSzPts val="45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640"/>
              </a:spcBef>
              <a:spcAft>
                <a:spcPts val="0"/>
              </a:spcAft>
              <a:buClr>
                <a:srgbClr val="888888"/>
              </a:buClr>
              <a:buSzPts val="450"/>
              <a:buFont typeface="Calibri"/>
              <a:buNone/>
            </a:pPr>
            <a:r>
              <a:rPr b="0" i="0" lang="en-US" sz="1800" u="none" cap="none" strike="noStrike">
                <a:solidFill>
                  <a:schemeClr val="lt1"/>
                </a:solidFill>
                <a:latin typeface="Calibri"/>
                <a:ea typeface="Calibri"/>
                <a:cs typeface="Calibri"/>
                <a:sym typeface="Calibri"/>
              </a:rPr>
              <a:t>Peter Romanov</a:t>
            </a:r>
            <a:r>
              <a:rPr b="0" baseline="30000" i="0" lang="en-US" sz="1800" u="none" cap="none" strike="noStrike">
                <a:solidFill>
                  <a:schemeClr val="lt1"/>
                </a:solidFill>
                <a:latin typeface="Calibri"/>
                <a:ea typeface="Calibri"/>
                <a:cs typeface="Calibri"/>
                <a:sym typeface="Calibri"/>
              </a:rPr>
              <a:t>1</a:t>
            </a:r>
            <a:r>
              <a:rPr b="0" i="0" lang="en-US" sz="1800" u="none" cap="none" strike="noStrike">
                <a:solidFill>
                  <a:schemeClr val="lt1"/>
                </a:solidFill>
                <a:latin typeface="Calibri"/>
                <a:ea typeface="Calibri"/>
                <a:cs typeface="Calibri"/>
                <a:sym typeface="Calibri"/>
              </a:rPr>
              <a:t>,  Yinghui Liu</a:t>
            </a:r>
            <a:r>
              <a:rPr b="0" baseline="30000" i="0" lang="en-US" sz="1800" u="none" cap="none" strike="noStrike">
                <a:solidFill>
                  <a:schemeClr val="lt1"/>
                </a:solidFill>
                <a:latin typeface="Calibri"/>
                <a:ea typeface="Calibri"/>
                <a:cs typeface="Calibri"/>
                <a:sym typeface="Calibri"/>
              </a:rPr>
              <a:t>2</a:t>
            </a:r>
            <a:r>
              <a:rPr b="0" i="0" lang="en-US" sz="1800" u="none" cap="none" strike="noStrike">
                <a:solidFill>
                  <a:schemeClr val="lt1"/>
                </a:solidFill>
                <a:latin typeface="Calibri"/>
                <a:ea typeface="Calibri"/>
                <a:cs typeface="Calibri"/>
                <a:sym typeface="Calibri"/>
              </a:rPr>
              <a:t>, Jeff Key</a:t>
            </a:r>
            <a:r>
              <a:rPr b="0" baseline="30000" i="0" lang="en-US" sz="1800" u="none" cap="none" strike="noStrike">
                <a:solidFill>
                  <a:schemeClr val="lt1"/>
                </a:solidFill>
                <a:latin typeface="Calibri"/>
                <a:ea typeface="Calibri"/>
                <a:cs typeface="Calibri"/>
                <a:sym typeface="Calibri"/>
              </a:rPr>
              <a:t>2</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3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450"/>
              <a:buFont typeface="Calibri"/>
              <a:buNone/>
            </a:pPr>
            <a:r>
              <a:rPr b="0" baseline="30000" i="0" lang="en-US" sz="1600" u="none" cap="none" strike="noStrike">
                <a:solidFill>
                  <a:schemeClr val="lt1"/>
                </a:solidFill>
                <a:latin typeface="Calibri"/>
                <a:ea typeface="Calibri"/>
                <a:cs typeface="Calibri"/>
                <a:sym typeface="Calibri"/>
              </a:rPr>
              <a:t>1</a:t>
            </a:r>
            <a:r>
              <a:rPr b="0" i="0" lang="en-US" sz="1600" u="none" cap="none" strike="noStrike">
                <a:solidFill>
                  <a:schemeClr val="lt1"/>
                </a:solidFill>
                <a:latin typeface="Calibri"/>
                <a:ea typeface="Calibri"/>
                <a:cs typeface="Calibri"/>
                <a:sym typeface="Calibri"/>
              </a:rPr>
              <a:t>CREST/CUNY</a:t>
            </a:r>
            <a:endParaRPr b="0" baseline="30000" i="0" sz="1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450"/>
              <a:buFont typeface="Calibri"/>
              <a:buNone/>
            </a:pPr>
            <a:r>
              <a:rPr b="0" baseline="30000" i="0" lang="en-US" sz="1600" u="none" cap="none" strike="noStrike">
                <a:solidFill>
                  <a:schemeClr val="lt1"/>
                </a:solidFill>
                <a:latin typeface="Calibri"/>
                <a:ea typeface="Calibri"/>
                <a:cs typeface="Calibri"/>
                <a:sym typeface="Calibri"/>
              </a:rPr>
              <a:t>2</a:t>
            </a:r>
            <a:r>
              <a:rPr b="0" i="0" lang="en-US" sz="1600" u="none" cap="none" strike="noStrike">
                <a:solidFill>
                  <a:schemeClr val="lt1"/>
                </a:solidFill>
                <a:latin typeface="Calibri"/>
                <a:ea typeface="Calibri"/>
                <a:cs typeface="Calibri"/>
                <a:sym typeface="Calibri"/>
              </a:rPr>
              <a:t>NOAA/NESDIS/STAR</a:t>
            </a:r>
            <a:endParaRPr b="0" i="0" sz="1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888888"/>
              </a:buClr>
              <a:buSzPts val="450"/>
              <a:buFont typeface="Calibri"/>
              <a:buNone/>
            </a:pPr>
            <a:r>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888888"/>
              </a:buClr>
              <a:buSzPts val="450"/>
              <a:buFont typeface="Arial"/>
              <a:buNone/>
            </a:pPr>
            <a:r>
              <a:t/>
            </a:r>
            <a:endParaRPr b="0" i="0" sz="1800" u="none" cap="none" strike="noStrike">
              <a:solidFill>
                <a:srgbClr val="00B0F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45"/>
          <p:cNvSpPr txBox="1"/>
          <p:nvPr>
            <p:ph type="title"/>
          </p:nvPr>
        </p:nvSpPr>
        <p:spPr>
          <a:xfrm>
            <a:off x="1196500" y="322856"/>
            <a:ext cx="9620100" cy="81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22221"/>
              <a:buFont typeface="Calibri"/>
              <a:buNone/>
            </a:pPr>
            <a:r>
              <a:rPr lang="en-US"/>
              <a:t>Enterprise Snow Algorithm</a:t>
            </a:r>
            <a:endParaRPr/>
          </a:p>
          <a:p>
            <a:pPr indent="0" lvl="0" marL="0" rtl="0" algn="ctr">
              <a:lnSpc>
                <a:spcPct val="90000"/>
              </a:lnSpc>
              <a:spcBef>
                <a:spcPts val="0"/>
              </a:spcBef>
              <a:spcAft>
                <a:spcPts val="0"/>
              </a:spcAft>
              <a:buClr>
                <a:schemeClr val="lt1"/>
              </a:buClr>
              <a:buSzPct val="122221"/>
              <a:buFont typeface="Calibri"/>
              <a:buNone/>
            </a:pPr>
            <a:r>
              <a:rPr lang="en-US"/>
              <a:t>Step 2:  </a:t>
            </a:r>
            <a:r>
              <a:rPr lang="en-US">
                <a:solidFill>
                  <a:schemeClr val="lt1"/>
                </a:solidFill>
              </a:rPr>
              <a:t>Snow Fraction Retrieval</a:t>
            </a:r>
            <a:endParaRPr/>
          </a:p>
        </p:txBody>
      </p:sp>
      <p:sp>
        <p:nvSpPr>
          <p:cNvPr id="188" name="Google Shape;188;p45"/>
          <p:cNvSpPr txBox="1"/>
          <p:nvPr>
            <p:ph idx="1" type="body"/>
          </p:nvPr>
        </p:nvSpPr>
        <p:spPr>
          <a:xfrm>
            <a:off x="588250" y="1398525"/>
            <a:ext cx="8298600" cy="5051400"/>
          </a:xfrm>
          <a:prstGeom prst="rect">
            <a:avLst/>
          </a:prstGeom>
          <a:noFill/>
          <a:ln>
            <a:noFill/>
          </a:ln>
        </p:spPr>
        <p:txBody>
          <a:bodyPr anchorCtr="0" anchor="t" bIns="45700" lIns="91425" spcFirstLastPara="1" rIns="91425" wrap="square" tIns="45700">
            <a:noAutofit/>
          </a:bodyPr>
          <a:lstStyle/>
          <a:p>
            <a:pPr indent="-76200" lvl="1" marL="685800" rtl="0" algn="l">
              <a:lnSpc>
                <a:spcPct val="90000"/>
              </a:lnSpc>
              <a:spcBef>
                <a:spcPts val="0"/>
              </a:spcBef>
              <a:spcAft>
                <a:spcPts val="0"/>
              </a:spcAft>
              <a:buClr>
                <a:schemeClr val="dk1"/>
              </a:buClr>
              <a:buSzPts val="2400"/>
              <a:buNone/>
            </a:pPr>
            <a:r>
              <a:t/>
            </a:r>
            <a:endParaRPr sz="2100">
              <a:solidFill>
                <a:schemeClr val="lt1"/>
              </a:solidFill>
            </a:endParaRPr>
          </a:p>
          <a:p>
            <a:pPr indent="0" lvl="0" marL="457200" rtl="0" algn="l">
              <a:lnSpc>
                <a:spcPct val="90000"/>
              </a:lnSpc>
              <a:spcBef>
                <a:spcPts val="500"/>
              </a:spcBef>
              <a:spcAft>
                <a:spcPts val="0"/>
              </a:spcAft>
              <a:buNone/>
            </a:pPr>
            <a:r>
              <a:rPr lang="en-US" sz="1900">
                <a:latin typeface="Arial"/>
                <a:ea typeface="Arial"/>
                <a:cs typeface="Arial"/>
                <a:sym typeface="Arial"/>
              </a:rPr>
              <a:t>Linear unmixture techniques is used:</a:t>
            </a:r>
            <a:endParaRPr sz="1900">
              <a:latin typeface="Arial"/>
              <a:ea typeface="Arial"/>
              <a:cs typeface="Arial"/>
              <a:sym typeface="Arial"/>
            </a:endParaRPr>
          </a:p>
          <a:p>
            <a:pPr indent="0" lvl="0" marL="914400" rtl="0" algn="l">
              <a:lnSpc>
                <a:spcPct val="90000"/>
              </a:lnSpc>
              <a:spcBef>
                <a:spcPts val="500"/>
              </a:spcBef>
              <a:spcAft>
                <a:spcPts val="0"/>
              </a:spcAft>
              <a:buNone/>
            </a:pPr>
            <a:r>
              <a:t/>
            </a:r>
            <a:endParaRPr sz="1900">
              <a:latin typeface="Arial"/>
              <a:ea typeface="Arial"/>
              <a:cs typeface="Arial"/>
              <a:sym typeface="Arial"/>
            </a:endParaRPr>
          </a:p>
          <a:p>
            <a:pPr indent="0" lvl="2" marL="914400" rtl="0" algn="l">
              <a:lnSpc>
                <a:spcPct val="90000"/>
              </a:lnSpc>
              <a:spcBef>
                <a:spcPts val="500"/>
              </a:spcBef>
              <a:spcAft>
                <a:spcPts val="0"/>
              </a:spcAft>
              <a:buClr>
                <a:schemeClr val="lt1"/>
              </a:buClr>
              <a:buSzPts val="2000"/>
              <a:buNone/>
            </a:pPr>
            <a:r>
              <a:rPr lang="en-US" sz="1500">
                <a:solidFill>
                  <a:schemeClr val="lt1"/>
                </a:solidFill>
                <a:latin typeface="Arial"/>
                <a:ea typeface="Arial"/>
                <a:cs typeface="Arial"/>
                <a:sym typeface="Arial"/>
              </a:rPr>
              <a:t>	             </a:t>
            </a:r>
            <a:r>
              <a:rPr b="1" i="1" lang="en-US" sz="1900">
                <a:solidFill>
                  <a:srgbClr val="FFFF00"/>
                </a:solidFill>
                <a:latin typeface="Arial"/>
                <a:ea typeface="Arial"/>
                <a:cs typeface="Arial"/>
                <a:sym typeface="Arial"/>
              </a:rPr>
              <a:t>SnowFraction = (R - R</a:t>
            </a:r>
            <a:r>
              <a:rPr b="1" baseline="-25000" i="1" lang="en-US" sz="1900">
                <a:solidFill>
                  <a:srgbClr val="FFFF00"/>
                </a:solidFill>
                <a:latin typeface="Arial"/>
                <a:ea typeface="Arial"/>
                <a:cs typeface="Arial"/>
                <a:sym typeface="Arial"/>
              </a:rPr>
              <a:t>Land</a:t>
            </a:r>
            <a:r>
              <a:rPr b="1" i="1" lang="en-US" sz="1900">
                <a:solidFill>
                  <a:srgbClr val="FFFF00"/>
                </a:solidFill>
                <a:latin typeface="Arial"/>
                <a:ea typeface="Arial"/>
                <a:cs typeface="Arial"/>
                <a:sym typeface="Arial"/>
              </a:rPr>
              <a:t>)/(R</a:t>
            </a:r>
            <a:r>
              <a:rPr b="1" baseline="-25000" i="1" lang="en-US" sz="1900">
                <a:solidFill>
                  <a:srgbClr val="FFFF00"/>
                </a:solidFill>
                <a:latin typeface="Arial"/>
                <a:ea typeface="Arial"/>
                <a:cs typeface="Arial"/>
                <a:sym typeface="Arial"/>
              </a:rPr>
              <a:t>Snow</a:t>
            </a:r>
            <a:r>
              <a:rPr b="1" i="1" lang="en-US" sz="1900">
                <a:solidFill>
                  <a:srgbClr val="FFFF00"/>
                </a:solidFill>
                <a:latin typeface="Arial"/>
                <a:ea typeface="Arial"/>
                <a:cs typeface="Arial"/>
                <a:sym typeface="Arial"/>
              </a:rPr>
              <a:t> – R</a:t>
            </a:r>
            <a:r>
              <a:rPr b="1" baseline="-25000" i="1" lang="en-US" sz="1900">
                <a:solidFill>
                  <a:srgbClr val="FFFF00"/>
                </a:solidFill>
                <a:latin typeface="Arial"/>
                <a:ea typeface="Arial"/>
                <a:cs typeface="Arial"/>
                <a:sym typeface="Arial"/>
              </a:rPr>
              <a:t>Land </a:t>
            </a:r>
            <a:r>
              <a:rPr b="1" i="1" lang="en-US" sz="1900">
                <a:solidFill>
                  <a:srgbClr val="FFFF00"/>
                </a:solidFill>
                <a:latin typeface="Arial"/>
                <a:ea typeface="Arial"/>
                <a:cs typeface="Arial"/>
                <a:sym typeface="Arial"/>
              </a:rPr>
              <a:t>)</a:t>
            </a:r>
            <a:endParaRPr sz="1900">
              <a:latin typeface="Arial"/>
              <a:ea typeface="Arial"/>
              <a:cs typeface="Arial"/>
              <a:sym typeface="Arial"/>
            </a:endParaRPr>
          </a:p>
          <a:p>
            <a:pPr indent="0" lvl="2" marL="914400" rtl="0" algn="l">
              <a:lnSpc>
                <a:spcPct val="90000"/>
              </a:lnSpc>
              <a:spcBef>
                <a:spcPts val="500"/>
              </a:spcBef>
              <a:spcAft>
                <a:spcPts val="0"/>
              </a:spcAft>
              <a:buClr>
                <a:schemeClr val="lt1"/>
              </a:buClr>
              <a:buSzPts val="2000"/>
              <a:buNone/>
            </a:pPr>
            <a:r>
              <a:rPr lang="en-US" sz="1500">
                <a:solidFill>
                  <a:schemeClr val="lt1"/>
                </a:solidFill>
                <a:latin typeface="Arial"/>
                <a:ea typeface="Arial"/>
                <a:cs typeface="Arial"/>
                <a:sym typeface="Arial"/>
              </a:rPr>
              <a:t> </a:t>
            </a:r>
            <a:endParaRPr sz="1500">
              <a:latin typeface="Arial"/>
              <a:ea typeface="Arial"/>
              <a:cs typeface="Arial"/>
              <a:sym typeface="Arial"/>
            </a:endParaRPr>
          </a:p>
          <a:p>
            <a:pPr indent="0" lvl="1" marL="457200" rtl="0" algn="l">
              <a:lnSpc>
                <a:spcPct val="90000"/>
              </a:lnSpc>
              <a:spcBef>
                <a:spcPts val="500"/>
              </a:spcBef>
              <a:spcAft>
                <a:spcPts val="0"/>
              </a:spcAft>
              <a:buClr>
                <a:srgbClr val="FFFF00"/>
              </a:buClr>
              <a:buSzPts val="2400"/>
              <a:buNone/>
            </a:pPr>
            <a:r>
              <a:rPr b="1" i="1" lang="en-US" sz="1900">
                <a:solidFill>
                  <a:srgbClr val="FFFF00"/>
                </a:solidFill>
                <a:latin typeface="Arial"/>
                <a:ea typeface="Arial"/>
                <a:cs typeface="Arial"/>
                <a:sym typeface="Arial"/>
              </a:rPr>
              <a:t>R </a:t>
            </a:r>
            <a:r>
              <a:rPr b="1" i="1" lang="en-US" sz="1900">
                <a:solidFill>
                  <a:schemeClr val="lt1"/>
                </a:solidFill>
                <a:latin typeface="Arial"/>
                <a:ea typeface="Arial"/>
                <a:cs typeface="Arial"/>
                <a:sym typeface="Arial"/>
              </a:rPr>
              <a:t>-</a:t>
            </a:r>
            <a:r>
              <a:rPr lang="en-US" sz="1900">
                <a:solidFill>
                  <a:schemeClr val="lt1"/>
                </a:solidFill>
                <a:latin typeface="Arial"/>
                <a:ea typeface="Arial"/>
                <a:cs typeface="Arial"/>
                <a:sym typeface="Arial"/>
              </a:rPr>
              <a:t>  Observed TOA reflectance in the visible band (</a:t>
            </a:r>
            <a:r>
              <a:rPr lang="en-US" sz="1900">
                <a:latin typeface="Arial"/>
                <a:ea typeface="Arial"/>
                <a:cs typeface="Arial"/>
                <a:sym typeface="Arial"/>
              </a:rPr>
              <a:t>Band 2)</a:t>
            </a:r>
            <a:endParaRPr sz="1900">
              <a:latin typeface="Arial"/>
              <a:ea typeface="Arial"/>
              <a:cs typeface="Arial"/>
              <a:sym typeface="Arial"/>
            </a:endParaRPr>
          </a:p>
          <a:p>
            <a:pPr indent="0" lvl="1" marL="457200" rtl="0" algn="l">
              <a:lnSpc>
                <a:spcPct val="90000"/>
              </a:lnSpc>
              <a:spcBef>
                <a:spcPts val="500"/>
              </a:spcBef>
              <a:spcAft>
                <a:spcPts val="0"/>
              </a:spcAft>
              <a:buClr>
                <a:srgbClr val="FFFF00"/>
              </a:buClr>
              <a:buSzPts val="2400"/>
              <a:buNone/>
            </a:pPr>
            <a:r>
              <a:rPr b="1" i="1" lang="en-US" sz="1900">
                <a:solidFill>
                  <a:srgbClr val="FFFF00"/>
                </a:solidFill>
                <a:latin typeface="Arial"/>
                <a:ea typeface="Arial"/>
                <a:cs typeface="Arial"/>
                <a:sym typeface="Arial"/>
              </a:rPr>
              <a:t>R</a:t>
            </a:r>
            <a:r>
              <a:rPr b="1" baseline="-25000" i="1" lang="en-US" sz="1900">
                <a:solidFill>
                  <a:srgbClr val="FFFF00"/>
                </a:solidFill>
                <a:latin typeface="Arial"/>
                <a:ea typeface="Arial"/>
                <a:cs typeface="Arial"/>
                <a:sym typeface="Arial"/>
              </a:rPr>
              <a:t>Land  </a:t>
            </a:r>
            <a:r>
              <a:rPr lang="en-US" sz="1900">
                <a:solidFill>
                  <a:schemeClr val="lt1"/>
                </a:solidFill>
                <a:latin typeface="Arial"/>
                <a:ea typeface="Arial"/>
                <a:cs typeface="Arial"/>
                <a:sym typeface="Arial"/>
              </a:rPr>
              <a:t>- Predicted TOA reflectance of snow-free land surface</a:t>
            </a:r>
            <a:endParaRPr b="1" i="1" sz="1900">
              <a:solidFill>
                <a:srgbClr val="FFFF00"/>
              </a:solidFill>
              <a:latin typeface="Arial"/>
              <a:ea typeface="Arial"/>
              <a:cs typeface="Arial"/>
              <a:sym typeface="Arial"/>
            </a:endParaRPr>
          </a:p>
          <a:p>
            <a:pPr indent="0" lvl="1" marL="457200" rtl="0" algn="l">
              <a:lnSpc>
                <a:spcPct val="90000"/>
              </a:lnSpc>
              <a:spcBef>
                <a:spcPts val="500"/>
              </a:spcBef>
              <a:spcAft>
                <a:spcPts val="0"/>
              </a:spcAft>
              <a:buClr>
                <a:srgbClr val="FFFF00"/>
              </a:buClr>
              <a:buSzPts val="2400"/>
              <a:buNone/>
            </a:pPr>
            <a:r>
              <a:rPr b="1" i="1" lang="en-US" sz="1900">
                <a:solidFill>
                  <a:srgbClr val="FFFF00"/>
                </a:solidFill>
                <a:latin typeface="Arial"/>
                <a:ea typeface="Arial"/>
                <a:cs typeface="Arial"/>
                <a:sym typeface="Arial"/>
              </a:rPr>
              <a:t>R</a:t>
            </a:r>
            <a:r>
              <a:rPr b="1" baseline="-25000" i="1" lang="en-US" sz="1900">
                <a:solidFill>
                  <a:srgbClr val="FFFF00"/>
                </a:solidFill>
                <a:latin typeface="Arial"/>
                <a:ea typeface="Arial"/>
                <a:cs typeface="Arial"/>
                <a:sym typeface="Arial"/>
              </a:rPr>
              <a:t>Snow</a:t>
            </a:r>
            <a:r>
              <a:rPr b="1" i="1" lang="en-US" sz="1900">
                <a:solidFill>
                  <a:srgbClr val="FFFF00"/>
                </a:solidFill>
                <a:latin typeface="Arial"/>
                <a:ea typeface="Arial"/>
                <a:cs typeface="Arial"/>
                <a:sym typeface="Arial"/>
              </a:rPr>
              <a:t> </a:t>
            </a:r>
            <a:r>
              <a:rPr lang="en-US" sz="1900">
                <a:solidFill>
                  <a:schemeClr val="lt1"/>
                </a:solidFill>
                <a:latin typeface="Arial"/>
                <a:ea typeface="Arial"/>
                <a:cs typeface="Arial"/>
                <a:sym typeface="Arial"/>
              </a:rPr>
              <a:t>- Predicted TOA reflectance of snow-covered land</a:t>
            </a:r>
            <a:endParaRPr sz="1900">
              <a:latin typeface="Arial"/>
              <a:ea typeface="Arial"/>
              <a:cs typeface="Arial"/>
              <a:sym typeface="Arial"/>
            </a:endParaRPr>
          </a:p>
          <a:p>
            <a:pPr indent="0" lvl="1" marL="457200" rtl="0" algn="l">
              <a:lnSpc>
                <a:spcPct val="90000"/>
              </a:lnSpc>
              <a:spcBef>
                <a:spcPts val="500"/>
              </a:spcBef>
              <a:spcAft>
                <a:spcPts val="0"/>
              </a:spcAft>
              <a:buClr>
                <a:schemeClr val="dk1"/>
              </a:buClr>
              <a:buSzPts val="2400"/>
              <a:buNone/>
            </a:pPr>
            <a:r>
              <a:t/>
            </a:r>
            <a:endParaRPr b="1" i="1" sz="1900">
              <a:solidFill>
                <a:srgbClr val="FFFF00"/>
              </a:solidFill>
              <a:latin typeface="Arial"/>
              <a:ea typeface="Arial"/>
              <a:cs typeface="Arial"/>
              <a:sym typeface="Arial"/>
            </a:endParaRPr>
          </a:p>
          <a:p>
            <a:pPr indent="-171450" lvl="1" marL="685800" rtl="0" algn="l">
              <a:lnSpc>
                <a:spcPct val="90000"/>
              </a:lnSpc>
              <a:spcBef>
                <a:spcPts val="500"/>
              </a:spcBef>
              <a:spcAft>
                <a:spcPts val="0"/>
              </a:spcAft>
              <a:buClr>
                <a:schemeClr val="lt1"/>
              </a:buClr>
              <a:buSzPts val="1500"/>
              <a:buChar char="–"/>
            </a:pPr>
            <a:r>
              <a:rPr b="1" i="1" lang="en-US" sz="1900">
                <a:solidFill>
                  <a:srgbClr val="FFFF00"/>
                </a:solidFill>
                <a:latin typeface="Arial"/>
                <a:ea typeface="Arial"/>
                <a:cs typeface="Arial"/>
                <a:sym typeface="Arial"/>
              </a:rPr>
              <a:t> R</a:t>
            </a:r>
            <a:r>
              <a:rPr b="1" baseline="-25000" i="1" lang="en-US" sz="1900">
                <a:solidFill>
                  <a:srgbClr val="FFFF00"/>
                </a:solidFill>
                <a:latin typeface="Arial"/>
                <a:ea typeface="Arial"/>
                <a:cs typeface="Arial"/>
                <a:sym typeface="Arial"/>
              </a:rPr>
              <a:t>Land   </a:t>
            </a:r>
            <a:r>
              <a:rPr lang="en-US" sz="1900">
                <a:solidFill>
                  <a:schemeClr val="lt1"/>
                </a:solidFill>
                <a:latin typeface="Arial"/>
                <a:ea typeface="Arial"/>
                <a:cs typeface="Arial"/>
                <a:sym typeface="Arial"/>
              </a:rPr>
              <a:t>and</a:t>
            </a:r>
            <a:r>
              <a:rPr b="1" i="1" lang="en-US" sz="1900">
                <a:solidFill>
                  <a:srgbClr val="FFFF00"/>
                </a:solidFill>
                <a:latin typeface="Arial"/>
                <a:ea typeface="Arial"/>
                <a:cs typeface="Arial"/>
                <a:sym typeface="Arial"/>
              </a:rPr>
              <a:t> </a:t>
            </a:r>
            <a:r>
              <a:rPr b="1" baseline="-25000" i="1" lang="en-US" sz="1900">
                <a:solidFill>
                  <a:srgbClr val="FFFF00"/>
                </a:solidFill>
                <a:latin typeface="Arial"/>
                <a:ea typeface="Arial"/>
                <a:cs typeface="Arial"/>
                <a:sym typeface="Arial"/>
              </a:rPr>
              <a:t> </a:t>
            </a:r>
            <a:r>
              <a:rPr b="1" i="1" lang="en-US" sz="1900">
                <a:solidFill>
                  <a:srgbClr val="FFFF00"/>
                </a:solidFill>
                <a:latin typeface="Arial"/>
                <a:ea typeface="Arial"/>
                <a:cs typeface="Arial"/>
                <a:sym typeface="Arial"/>
              </a:rPr>
              <a:t>R</a:t>
            </a:r>
            <a:r>
              <a:rPr b="1" baseline="-25000" i="1" lang="en-US" sz="1900">
                <a:solidFill>
                  <a:srgbClr val="FFFF00"/>
                </a:solidFill>
                <a:latin typeface="Arial"/>
                <a:ea typeface="Arial"/>
                <a:cs typeface="Arial"/>
                <a:sym typeface="Arial"/>
              </a:rPr>
              <a:t>Snow</a:t>
            </a:r>
            <a:r>
              <a:rPr b="1" i="1" lang="en-US" sz="1900">
                <a:solidFill>
                  <a:srgbClr val="FFFF00"/>
                </a:solidFill>
                <a:latin typeface="Arial"/>
                <a:ea typeface="Arial"/>
                <a:cs typeface="Arial"/>
                <a:sym typeface="Arial"/>
              </a:rPr>
              <a:t> </a:t>
            </a:r>
            <a:endParaRPr sz="1900">
              <a:latin typeface="Arial"/>
              <a:ea typeface="Arial"/>
              <a:cs typeface="Arial"/>
              <a:sym typeface="Arial"/>
            </a:endParaRPr>
          </a:p>
          <a:p>
            <a:pPr indent="-171450" lvl="2" marL="1143000" rtl="0" algn="l">
              <a:lnSpc>
                <a:spcPct val="90000"/>
              </a:lnSpc>
              <a:spcBef>
                <a:spcPts val="500"/>
              </a:spcBef>
              <a:spcAft>
                <a:spcPts val="0"/>
              </a:spcAft>
              <a:buClr>
                <a:schemeClr val="lt1"/>
              </a:buClr>
              <a:buSzPts val="1500"/>
              <a:buFont typeface="Calibri"/>
              <a:buChar char="-"/>
            </a:pPr>
            <a:r>
              <a:rPr lang="en-US" sz="1500">
                <a:solidFill>
                  <a:schemeClr val="lt1"/>
                </a:solidFill>
                <a:latin typeface="Arial"/>
                <a:ea typeface="Arial"/>
                <a:cs typeface="Arial"/>
                <a:sym typeface="Arial"/>
              </a:rPr>
              <a:t>Are dependent on the observation geometry (</a:t>
            </a:r>
            <a:r>
              <a:rPr b="1" i="1" lang="en-US" sz="1500">
                <a:solidFill>
                  <a:srgbClr val="FFFF00"/>
                </a:solidFill>
                <a:latin typeface="Arial"/>
                <a:ea typeface="Arial"/>
                <a:cs typeface="Arial"/>
                <a:sym typeface="Arial"/>
              </a:rPr>
              <a:t>Ɵ</a:t>
            </a:r>
            <a:r>
              <a:rPr b="1" baseline="-25000" i="1" lang="en-US" sz="1500">
                <a:solidFill>
                  <a:srgbClr val="FFFF00"/>
                </a:solidFill>
                <a:latin typeface="Arial"/>
                <a:ea typeface="Arial"/>
                <a:cs typeface="Arial"/>
                <a:sym typeface="Arial"/>
              </a:rPr>
              <a:t>sol</a:t>
            </a:r>
            <a:r>
              <a:rPr b="1" i="1" lang="en-US" sz="1500">
                <a:solidFill>
                  <a:srgbClr val="FFFF00"/>
                </a:solidFill>
                <a:latin typeface="Arial"/>
                <a:ea typeface="Arial"/>
                <a:cs typeface="Arial"/>
                <a:sym typeface="Arial"/>
              </a:rPr>
              <a:t> , Ɵ</a:t>
            </a:r>
            <a:r>
              <a:rPr b="1" baseline="-25000" i="1" lang="en-US" sz="1500">
                <a:solidFill>
                  <a:srgbClr val="FFFF00"/>
                </a:solidFill>
                <a:latin typeface="Arial"/>
                <a:ea typeface="Arial"/>
                <a:cs typeface="Arial"/>
                <a:sym typeface="Arial"/>
              </a:rPr>
              <a:t>sat</a:t>
            </a:r>
            <a:r>
              <a:rPr b="1" i="1" lang="en-US" sz="1500">
                <a:solidFill>
                  <a:srgbClr val="FFFF00"/>
                </a:solidFill>
                <a:latin typeface="Arial"/>
                <a:ea typeface="Arial"/>
                <a:cs typeface="Arial"/>
                <a:sym typeface="Arial"/>
              </a:rPr>
              <a:t> , ɸ</a:t>
            </a:r>
            <a:r>
              <a:rPr b="1" baseline="-25000" i="1" lang="en-US" sz="1500">
                <a:solidFill>
                  <a:srgbClr val="FFFF00"/>
                </a:solidFill>
                <a:latin typeface="Arial"/>
                <a:ea typeface="Arial"/>
                <a:cs typeface="Arial"/>
                <a:sym typeface="Arial"/>
              </a:rPr>
              <a:t>azm</a:t>
            </a:r>
            <a:r>
              <a:rPr lang="en-US" sz="1500">
                <a:solidFill>
                  <a:schemeClr val="lt1"/>
                </a:solidFill>
                <a:latin typeface="Arial"/>
                <a:ea typeface="Arial"/>
                <a:cs typeface="Arial"/>
                <a:sym typeface="Arial"/>
              </a:rPr>
              <a:t>)</a:t>
            </a:r>
            <a:endParaRPr sz="1500">
              <a:solidFill>
                <a:schemeClr val="lt1"/>
              </a:solidFill>
              <a:latin typeface="Arial"/>
              <a:ea typeface="Arial"/>
              <a:cs typeface="Arial"/>
              <a:sym typeface="Arial"/>
            </a:endParaRPr>
          </a:p>
          <a:p>
            <a:pPr indent="-171450" lvl="2" marL="1143000" rtl="0" algn="l">
              <a:lnSpc>
                <a:spcPct val="90000"/>
              </a:lnSpc>
              <a:spcBef>
                <a:spcPts val="500"/>
              </a:spcBef>
              <a:spcAft>
                <a:spcPts val="0"/>
              </a:spcAft>
              <a:buSzPts val="1500"/>
              <a:buFont typeface="Arial"/>
              <a:buChar char="-"/>
            </a:pPr>
            <a:r>
              <a:rPr lang="en-US" sz="1500">
                <a:latin typeface="Arial"/>
                <a:ea typeface="Arial"/>
                <a:cs typeface="Arial"/>
                <a:sym typeface="Arial"/>
              </a:rPr>
              <a:t>Are </a:t>
            </a:r>
            <a:r>
              <a:rPr lang="en-US" sz="1500">
                <a:latin typeface="Arial"/>
                <a:ea typeface="Arial"/>
                <a:cs typeface="Arial"/>
                <a:sym typeface="Arial"/>
              </a:rPr>
              <a:t>simulated</a:t>
            </a:r>
            <a:r>
              <a:rPr lang="en-US" sz="1500">
                <a:latin typeface="Arial"/>
                <a:ea typeface="Arial"/>
                <a:cs typeface="Arial"/>
                <a:sym typeface="Arial"/>
              </a:rPr>
              <a:t> using physical radiative transfer model (SBDART-DISORT)</a:t>
            </a:r>
            <a:endParaRPr sz="1500">
              <a:latin typeface="Arial"/>
              <a:ea typeface="Arial"/>
              <a:cs typeface="Arial"/>
              <a:sym typeface="Arial"/>
            </a:endParaRPr>
          </a:p>
          <a:p>
            <a:pPr indent="-171450" lvl="2" marL="1143000" rtl="0" algn="l">
              <a:lnSpc>
                <a:spcPct val="90000"/>
              </a:lnSpc>
              <a:spcBef>
                <a:spcPts val="500"/>
              </a:spcBef>
              <a:spcAft>
                <a:spcPts val="0"/>
              </a:spcAft>
              <a:buSzPts val="1500"/>
              <a:buFont typeface="Calibri"/>
              <a:buChar char="-"/>
            </a:pPr>
            <a:r>
              <a:rPr lang="en-US" sz="1500">
                <a:solidFill>
                  <a:schemeClr val="lt1"/>
                </a:solidFill>
                <a:latin typeface="Arial"/>
                <a:ea typeface="Arial"/>
                <a:cs typeface="Arial"/>
                <a:sym typeface="Arial"/>
              </a:rPr>
              <a:t>Are tabulated at 5</a:t>
            </a:r>
            <a:r>
              <a:rPr baseline="30000" lang="en-US" sz="1500">
                <a:solidFill>
                  <a:schemeClr val="lt1"/>
                </a:solidFill>
                <a:latin typeface="Arial"/>
                <a:ea typeface="Arial"/>
                <a:cs typeface="Arial"/>
                <a:sym typeface="Arial"/>
              </a:rPr>
              <a:t>0</a:t>
            </a:r>
            <a:r>
              <a:rPr lang="en-US" sz="1500">
                <a:solidFill>
                  <a:schemeClr val="lt1"/>
                </a:solidFill>
                <a:latin typeface="Arial"/>
                <a:ea typeface="Arial"/>
                <a:cs typeface="Arial"/>
                <a:sym typeface="Arial"/>
              </a:rPr>
              <a:t> interval for</a:t>
            </a:r>
            <a:r>
              <a:rPr b="1" i="1" lang="en-US" sz="1500">
                <a:solidFill>
                  <a:srgbClr val="FFFF00"/>
                </a:solidFill>
                <a:latin typeface="Arial"/>
                <a:ea typeface="Arial"/>
                <a:cs typeface="Arial"/>
                <a:sym typeface="Arial"/>
              </a:rPr>
              <a:t> Ɵ</a:t>
            </a:r>
            <a:r>
              <a:rPr b="1" baseline="-25000" i="1" lang="en-US" sz="1500">
                <a:solidFill>
                  <a:srgbClr val="FFFF00"/>
                </a:solidFill>
                <a:latin typeface="Arial"/>
                <a:ea typeface="Arial"/>
                <a:cs typeface="Arial"/>
                <a:sym typeface="Arial"/>
              </a:rPr>
              <a:t>sol</a:t>
            </a:r>
            <a:r>
              <a:rPr b="1" i="1" lang="en-US" sz="1500">
                <a:solidFill>
                  <a:srgbClr val="FFFF00"/>
                </a:solidFill>
                <a:latin typeface="Arial"/>
                <a:ea typeface="Arial"/>
                <a:cs typeface="Arial"/>
                <a:sym typeface="Arial"/>
              </a:rPr>
              <a:t> </a:t>
            </a:r>
            <a:r>
              <a:rPr lang="en-US" sz="1500">
                <a:latin typeface="Arial"/>
                <a:ea typeface="Arial"/>
                <a:cs typeface="Arial"/>
                <a:sym typeface="Arial"/>
              </a:rPr>
              <a:t>and</a:t>
            </a:r>
            <a:r>
              <a:rPr b="1" i="1" lang="en-US" sz="1500">
                <a:solidFill>
                  <a:srgbClr val="FFFF00"/>
                </a:solidFill>
                <a:latin typeface="Arial"/>
                <a:ea typeface="Arial"/>
                <a:cs typeface="Arial"/>
                <a:sym typeface="Arial"/>
              </a:rPr>
              <a:t> Ɵ</a:t>
            </a:r>
            <a:r>
              <a:rPr b="1" baseline="-25000" i="1" lang="en-US" sz="1500">
                <a:solidFill>
                  <a:srgbClr val="FFFF00"/>
                </a:solidFill>
                <a:latin typeface="Arial"/>
                <a:ea typeface="Arial"/>
                <a:cs typeface="Arial"/>
                <a:sym typeface="Arial"/>
              </a:rPr>
              <a:t>sat</a:t>
            </a:r>
            <a:r>
              <a:rPr lang="en-US" sz="1500">
                <a:solidFill>
                  <a:schemeClr val="lt1"/>
                </a:solidFill>
                <a:latin typeface="Arial"/>
                <a:ea typeface="Arial"/>
                <a:cs typeface="Arial"/>
                <a:sym typeface="Arial"/>
              </a:rPr>
              <a:t> and at 10</a:t>
            </a:r>
            <a:r>
              <a:rPr baseline="30000" lang="en-US" sz="1500">
                <a:solidFill>
                  <a:schemeClr val="lt1"/>
                </a:solidFill>
                <a:latin typeface="Arial"/>
                <a:ea typeface="Arial"/>
                <a:cs typeface="Arial"/>
                <a:sym typeface="Arial"/>
              </a:rPr>
              <a:t>0</a:t>
            </a:r>
            <a:r>
              <a:rPr lang="en-US" sz="1500">
                <a:solidFill>
                  <a:schemeClr val="lt1"/>
                </a:solidFill>
                <a:latin typeface="Arial"/>
                <a:ea typeface="Arial"/>
                <a:cs typeface="Arial"/>
                <a:sym typeface="Arial"/>
              </a:rPr>
              <a:t> interval for </a:t>
            </a:r>
            <a:r>
              <a:rPr b="1" i="1" lang="en-US" sz="1500">
                <a:solidFill>
                  <a:srgbClr val="FFFF00"/>
                </a:solidFill>
                <a:latin typeface="Arial"/>
                <a:ea typeface="Arial"/>
                <a:cs typeface="Arial"/>
                <a:sym typeface="Arial"/>
              </a:rPr>
              <a:t>ɸ</a:t>
            </a:r>
            <a:r>
              <a:rPr b="1" baseline="-25000" i="1" lang="en-US" sz="1500">
                <a:solidFill>
                  <a:srgbClr val="FFFF00"/>
                </a:solidFill>
                <a:latin typeface="Arial"/>
                <a:ea typeface="Arial"/>
                <a:cs typeface="Arial"/>
                <a:sym typeface="Arial"/>
              </a:rPr>
              <a:t>azm</a:t>
            </a:r>
            <a:r>
              <a:rPr lang="en-US" sz="1500">
                <a:solidFill>
                  <a:schemeClr val="lt1"/>
                </a:solidFill>
                <a:latin typeface="Arial"/>
                <a:ea typeface="Arial"/>
                <a:cs typeface="Arial"/>
                <a:sym typeface="Arial"/>
              </a:rPr>
              <a:t> </a:t>
            </a:r>
            <a:endParaRPr sz="1900">
              <a:latin typeface="Arial"/>
              <a:ea typeface="Arial"/>
              <a:cs typeface="Arial"/>
              <a:sym typeface="Arial"/>
            </a:endParaRPr>
          </a:p>
          <a:p>
            <a:pPr indent="-76200" lvl="2" marL="1143000" rtl="0" algn="l">
              <a:lnSpc>
                <a:spcPct val="90000"/>
              </a:lnSpc>
              <a:spcBef>
                <a:spcPts val="500"/>
              </a:spcBef>
              <a:spcAft>
                <a:spcPts val="0"/>
              </a:spcAft>
              <a:buClr>
                <a:schemeClr val="dk1"/>
              </a:buClr>
              <a:buSzPts val="2400"/>
              <a:buFont typeface="Calibri"/>
              <a:buNone/>
            </a:pPr>
            <a:r>
              <a:t/>
            </a:r>
            <a:endParaRPr sz="1500">
              <a:solidFill>
                <a:schemeClr val="lt1"/>
              </a:solidFill>
              <a:latin typeface="Arial"/>
              <a:ea typeface="Arial"/>
              <a:cs typeface="Arial"/>
              <a:sym typeface="Arial"/>
            </a:endParaRPr>
          </a:p>
          <a:p>
            <a:pPr indent="-76200" lvl="1" marL="685800" rtl="0" algn="l">
              <a:lnSpc>
                <a:spcPct val="90000"/>
              </a:lnSpc>
              <a:spcBef>
                <a:spcPts val="500"/>
              </a:spcBef>
              <a:spcAft>
                <a:spcPts val="0"/>
              </a:spcAft>
              <a:buClr>
                <a:schemeClr val="dk1"/>
              </a:buClr>
              <a:buSzPts val="2400"/>
              <a:buNone/>
            </a:pPr>
            <a:r>
              <a:t/>
            </a:r>
            <a:endParaRPr sz="2100">
              <a:solidFill>
                <a:schemeClr val="lt1"/>
              </a:solidFill>
            </a:endParaRPr>
          </a:p>
          <a:p>
            <a:pPr indent="-76200" lvl="1" marL="685800" rtl="0" algn="l">
              <a:lnSpc>
                <a:spcPct val="90000"/>
              </a:lnSpc>
              <a:spcBef>
                <a:spcPts val="500"/>
              </a:spcBef>
              <a:spcAft>
                <a:spcPts val="0"/>
              </a:spcAft>
              <a:buClr>
                <a:schemeClr val="dk1"/>
              </a:buClr>
              <a:buSzPts val="2400"/>
              <a:buNone/>
            </a:pPr>
            <a:r>
              <a:t/>
            </a:r>
            <a:endParaRPr sz="2100">
              <a:solidFill>
                <a:schemeClr val="lt1"/>
              </a:solidFill>
            </a:endParaRPr>
          </a:p>
          <a:p>
            <a:pPr indent="0" lvl="1" marL="457200" rtl="0" algn="l">
              <a:lnSpc>
                <a:spcPct val="90000"/>
              </a:lnSpc>
              <a:spcBef>
                <a:spcPts val="500"/>
              </a:spcBef>
              <a:spcAft>
                <a:spcPts val="0"/>
              </a:spcAft>
              <a:buClr>
                <a:schemeClr val="dk1"/>
              </a:buClr>
              <a:buSzPts val="2400"/>
              <a:buNone/>
            </a:pPr>
            <a:r>
              <a:t/>
            </a:r>
            <a:endParaRPr sz="2100">
              <a:solidFill>
                <a:schemeClr val="lt1"/>
              </a:solidFill>
            </a:endParaRPr>
          </a:p>
          <a:p>
            <a:pPr indent="0" lvl="1" marL="457200" rtl="0" algn="l">
              <a:lnSpc>
                <a:spcPct val="90000"/>
              </a:lnSpc>
              <a:spcBef>
                <a:spcPts val="500"/>
              </a:spcBef>
              <a:spcAft>
                <a:spcPts val="0"/>
              </a:spcAft>
              <a:buClr>
                <a:schemeClr val="dk1"/>
              </a:buClr>
              <a:buSzPts val="2400"/>
              <a:buNone/>
            </a:pPr>
            <a:r>
              <a:t/>
            </a:r>
            <a:endParaRPr sz="2100">
              <a:solidFill>
                <a:schemeClr val="lt1"/>
              </a:solidFill>
            </a:endParaRPr>
          </a:p>
        </p:txBody>
      </p:sp>
      <p:pic>
        <p:nvPicPr>
          <p:cNvPr id="189" name="Google Shape;189;p45"/>
          <p:cNvPicPr preferRelativeResize="0"/>
          <p:nvPr/>
        </p:nvPicPr>
        <p:blipFill>
          <a:blip r:embed="rId3">
            <a:alphaModFix/>
          </a:blip>
          <a:stretch>
            <a:fillRect/>
          </a:stretch>
        </p:blipFill>
        <p:spPr>
          <a:xfrm>
            <a:off x="8659428" y="1389700"/>
            <a:ext cx="3088234" cy="2411775"/>
          </a:xfrm>
          <a:prstGeom prst="rect">
            <a:avLst/>
          </a:prstGeom>
          <a:noFill/>
          <a:ln>
            <a:noFill/>
          </a:ln>
        </p:spPr>
      </p:pic>
      <p:sp>
        <p:nvSpPr>
          <p:cNvPr id="190" name="Google Shape;190;p45"/>
          <p:cNvSpPr txBox="1"/>
          <p:nvPr>
            <p:ph idx="12" type="sldNum"/>
          </p:nvPr>
        </p:nvSpPr>
        <p:spPr>
          <a:xfrm>
            <a:off x="11060010" y="6449928"/>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sp>
        <p:nvSpPr>
          <p:cNvPr id="191" name="Google Shape;191;p45"/>
          <p:cNvSpPr txBox="1"/>
          <p:nvPr/>
        </p:nvSpPr>
        <p:spPr>
          <a:xfrm>
            <a:off x="9179948" y="1459225"/>
            <a:ext cx="2400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0000"/>
                </a:solidFill>
                <a:latin typeface="Calibri"/>
                <a:ea typeface="Calibri"/>
                <a:cs typeface="Calibri"/>
                <a:sym typeface="Calibri"/>
              </a:rPr>
              <a:t>ABI G-19</a:t>
            </a:r>
            <a:r>
              <a:rPr b="0" i="0" lang="en-US" sz="1800" u="none" cap="none" strike="noStrike">
                <a:solidFill>
                  <a:srgbClr val="FF0000"/>
                </a:solidFill>
                <a:latin typeface="Calibri"/>
                <a:ea typeface="Calibri"/>
                <a:cs typeface="Calibri"/>
                <a:sym typeface="Calibri"/>
                <a:extLst>
                  <a:ext uri="http://customooxmlschemas.google.com/">
                    <go:slidesCustomData xmlns:go="http://customooxmlschemas.google.com/" textRoundtripDataId="1"/>
                  </a:ext>
                </a:extLst>
              </a:rPr>
              <a:t> </a:t>
            </a:r>
            <a:r>
              <a:rPr b="0" i="0" lang="en-US" sz="1800" u="none" cap="none" strike="noStrike">
                <a:solidFill>
                  <a:srgbClr val="FF0000"/>
                </a:solidFill>
                <a:latin typeface="Calibri"/>
                <a:ea typeface="Calibri"/>
                <a:cs typeface="Calibri"/>
                <a:sym typeface="Calibri"/>
              </a:rPr>
              <a:t>True Color</a:t>
            </a:r>
            <a:endParaRPr b="0" i="0" sz="1400" u="none" cap="none" strike="noStrike">
              <a:solidFill>
                <a:srgbClr val="000000"/>
              </a:solidFill>
              <a:latin typeface="Arial"/>
              <a:ea typeface="Arial"/>
              <a:cs typeface="Arial"/>
              <a:sym typeface="Arial"/>
            </a:endParaRPr>
          </a:p>
        </p:txBody>
      </p:sp>
      <p:pic>
        <p:nvPicPr>
          <p:cNvPr id="192" name="Google Shape;192;p45"/>
          <p:cNvPicPr preferRelativeResize="0"/>
          <p:nvPr/>
        </p:nvPicPr>
        <p:blipFill>
          <a:blip r:embed="rId4">
            <a:alphaModFix/>
          </a:blip>
          <a:stretch>
            <a:fillRect/>
          </a:stretch>
        </p:blipFill>
        <p:spPr>
          <a:xfrm>
            <a:off x="8709862" y="4214400"/>
            <a:ext cx="2987347" cy="2411775"/>
          </a:xfrm>
          <a:prstGeom prst="rect">
            <a:avLst/>
          </a:prstGeom>
          <a:noFill/>
          <a:ln>
            <a:noFill/>
          </a:ln>
        </p:spPr>
      </p:pic>
      <p:sp>
        <p:nvSpPr>
          <p:cNvPr id="193" name="Google Shape;193;p45"/>
          <p:cNvSpPr txBox="1"/>
          <p:nvPr/>
        </p:nvSpPr>
        <p:spPr>
          <a:xfrm>
            <a:off x="8941150" y="4214400"/>
            <a:ext cx="252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FF00"/>
                </a:solidFill>
                <a:latin typeface="Calibri"/>
                <a:ea typeface="Calibri"/>
                <a:cs typeface="Calibri"/>
                <a:sym typeface="Calibri"/>
              </a:rPr>
              <a:t>ABI G-19</a:t>
            </a:r>
            <a:r>
              <a:rPr b="0" i="0" lang="en-US" sz="1800" u="none" cap="none" strike="noStrike">
                <a:solidFill>
                  <a:srgbClr val="FFFF00"/>
                </a:solidFill>
                <a:latin typeface="Calibri"/>
                <a:ea typeface="Calibri"/>
                <a:cs typeface="Calibri"/>
                <a:sym typeface="Calibri"/>
              </a:rPr>
              <a:t> Snow Fraction</a:t>
            </a:r>
            <a:endParaRPr b="0" i="0" sz="1400" u="none" cap="none" strike="noStrike">
              <a:solidFill>
                <a:srgbClr val="000000"/>
              </a:solidFill>
              <a:latin typeface="Arial"/>
              <a:ea typeface="Arial"/>
              <a:cs typeface="Arial"/>
              <a:sym typeface="Arial"/>
            </a:endParaRPr>
          </a:p>
        </p:txBody>
      </p:sp>
      <p:pic>
        <p:nvPicPr>
          <p:cNvPr id="194" name="Google Shape;194;p45"/>
          <p:cNvPicPr preferRelativeResize="0"/>
          <p:nvPr/>
        </p:nvPicPr>
        <p:blipFill rotWithShape="1">
          <a:blip r:embed="rId5">
            <a:alphaModFix/>
          </a:blip>
          <a:srcRect b="0" l="0" r="0" t="0"/>
          <a:stretch/>
        </p:blipFill>
        <p:spPr>
          <a:xfrm>
            <a:off x="8709850" y="6317750"/>
            <a:ext cx="1355400" cy="308425"/>
          </a:xfrm>
          <a:prstGeom prst="rect">
            <a:avLst/>
          </a:prstGeom>
          <a:noFill/>
          <a:ln>
            <a:noFill/>
          </a:ln>
        </p:spPr>
      </p:pic>
      <p:sp>
        <p:nvSpPr>
          <p:cNvPr id="195" name="Google Shape;195;p45"/>
          <p:cNvSpPr txBox="1"/>
          <p:nvPr/>
        </p:nvSpPr>
        <p:spPr>
          <a:xfrm>
            <a:off x="10175600" y="6290013"/>
            <a:ext cx="15216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lt1"/>
                </a:solidFill>
                <a:latin typeface="Calibri"/>
                <a:ea typeface="Calibri"/>
                <a:cs typeface="Calibri"/>
                <a:sym typeface="Calibri"/>
              </a:rPr>
              <a:t>Clouds are shown in gray</a:t>
            </a:r>
            <a:endParaRPr sz="10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7"/>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SNOW PRODUCT QUALITY EVALUATION</a:t>
            </a:r>
            <a:endParaRPr/>
          </a:p>
        </p:txBody>
      </p:sp>
      <p:sp>
        <p:nvSpPr>
          <p:cNvPr id="202" name="Google Shape;202;p17"/>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8"/>
          <p:cNvSpPr txBox="1"/>
          <p:nvPr>
            <p:ph type="title"/>
          </p:nvPr>
        </p:nvSpPr>
        <p:spPr>
          <a:xfrm>
            <a:off x="609600" y="139697"/>
            <a:ext cx="10972800" cy="1143001"/>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t>Top Level Summary of </a:t>
            </a:r>
            <a:br>
              <a:rPr lang="en-US"/>
            </a:br>
            <a:r>
              <a:rPr lang="en-US"/>
              <a:t>Product Quality</a:t>
            </a:r>
            <a:endParaRPr/>
          </a:p>
        </p:txBody>
      </p:sp>
      <p:sp>
        <p:nvSpPr>
          <p:cNvPr id="209" name="Google Shape;209;p18"/>
          <p:cNvSpPr txBox="1"/>
          <p:nvPr>
            <p:ph idx="1" type="body"/>
          </p:nvPr>
        </p:nvSpPr>
        <p:spPr>
          <a:xfrm>
            <a:off x="762000" y="1625601"/>
            <a:ext cx="10668000" cy="4352700"/>
          </a:xfrm>
          <a:prstGeom prst="rect">
            <a:avLst/>
          </a:prstGeom>
          <a:noFill/>
          <a:ln>
            <a:noFill/>
          </a:ln>
        </p:spPr>
        <p:txBody>
          <a:bodyPr anchorCtr="0" anchor="t" bIns="91425" lIns="91425" spcFirstLastPara="1" rIns="91425" wrap="square" tIns="91425">
            <a:noAutofit/>
          </a:bodyPr>
          <a:lstStyle/>
          <a:p>
            <a:pPr indent="-342900" lvl="0" marL="520700" rtl="0" algn="l">
              <a:lnSpc>
                <a:spcPct val="100000"/>
              </a:lnSpc>
              <a:spcBef>
                <a:spcPts val="1200"/>
              </a:spcBef>
              <a:spcAft>
                <a:spcPts val="0"/>
              </a:spcAft>
              <a:buSzPts val="2400"/>
              <a:buFont typeface="Arial"/>
              <a:buChar char="•"/>
            </a:pPr>
            <a:r>
              <a:rPr lang="en-US" sz="2000"/>
              <a:t>Our analysis involved GOES-19 ABI snow products covering a substantial, but still limited period of time (09/18/2024-02/15/2025). ABI snow products were generated using Enterprise algorithms within the GOES-R Operational Environment (OE). </a:t>
            </a:r>
            <a:endParaRPr/>
          </a:p>
          <a:p>
            <a:pPr indent="-342900" lvl="0" marL="520700" rtl="0" algn="l">
              <a:lnSpc>
                <a:spcPct val="100000"/>
              </a:lnSpc>
              <a:spcBef>
                <a:spcPts val="1200"/>
              </a:spcBef>
              <a:spcAft>
                <a:spcPts val="0"/>
              </a:spcAft>
              <a:buSzPts val="2400"/>
              <a:buFont typeface="Arial"/>
              <a:buChar char="•"/>
            </a:pPr>
            <a:r>
              <a:rPr lang="en-US" sz="2000"/>
              <a:t>Examined FSC snow products from GOES-19 FSC were found to mostly meet the mission accuracy and precision requirements.</a:t>
            </a:r>
            <a:endParaRPr/>
          </a:p>
          <a:p>
            <a:pPr indent="-342900" lvl="0" marL="520700" rtl="0" algn="l">
              <a:lnSpc>
                <a:spcPct val="100000"/>
              </a:lnSpc>
              <a:spcBef>
                <a:spcPts val="1200"/>
              </a:spcBef>
              <a:spcAft>
                <a:spcPts val="0"/>
              </a:spcAft>
              <a:buSzPts val="2400"/>
              <a:buFont typeface="Arial"/>
              <a:buChar char="•"/>
            </a:pPr>
            <a:r>
              <a:rPr lang="en-US" sz="2000"/>
              <a:t>Minor issues were identified in the ABI cloud mask and in the climatological filters applied in the algorithm. A detailed description of the issues is provided within this document. </a:t>
            </a:r>
            <a:endParaRPr/>
          </a:p>
          <a:p>
            <a:pPr indent="-342900" lvl="0" marL="520700" rtl="0" algn="l">
              <a:lnSpc>
                <a:spcPct val="100000"/>
              </a:lnSpc>
              <a:spcBef>
                <a:spcPts val="1200"/>
              </a:spcBef>
              <a:spcAft>
                <a:spcPts val="0"/>
              </a:spcAft>
              <a:buSzPts val="2400"/>
              <a:buFont typeface="Arial"/>
              <a:buChar char="•"/>
            </a:pPr>
            <a:r>
              <a:rPr lang="en-US" sz="2000"/>
              <a:t>Conclusion: The Enterprise GOES-19 ABI FSC product is ready for operational use. Identified issues will be fixed in the future update of the algorithm. Further monitoring of the product performance is critical to verify that its quality remains acceptable in other seasons of the year.  </a:t>
            </a:r>
            <a:endParaRPr sz="2000"/>
          </a:p>
          <a:p>
            <a:pPr indent="88900" lvl="0" marL="406400" marR="0" rtl="0" algn="l">
              <a:lnSpc>
                <a:spcPct val="100000"/>
              </a:lnSpc>
              <a:spcBef>
                <a:spcPts val="1200"/>
              </a:spcBef>
              <a:spcAft>
                <a:spcPts val="0"/>
              </a:spcAft>
              <a:buClr>
                <a:schemeClr val="lt1"/>
              </a:buClr>
              <a:buSzPts val="2400"/>
              <a:buFont typeface="Arial"/>
              <a:buNone/>
            </a:pPr>
            <a:r>
              <a:t/>
            </a:r>
            <a:endParaRPr sz="2000"/>
          </a:p>
        </p:txBody>
      </p:sp>
      <p:sp>
        <p:nvSpPr>
          <p:cNvPr id="210" name="Google Shape;210;p18"/>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2"/>
          <p:cNvSpPr txBox="1"/>
          <p:nvPr>
            <p:ph type="title"/>
          </p:nvPr>
        </p:nvSpPr>
        <p:spPr>
          <a:xfrm>
            <a:off x="609600" y="115976"/>
            <a:ext cx="10972800" cy="1143001"/>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400"/>
              <a:buNone/>
            </a:pPr>
            <a:r>
              <a:rPr lang="en-US" sz="3400"/>
              <a:t>                      </a:t>
            </a:r>
            <a:r>
              <a:rPr lang="en-US" sz="3400"/>
              <a:t>GOES-19 Data Used in this Review</a:t>
            </a:r>
            <a:endParaRPr/>
          </a:p>
        </p:txBody>
      </p:sp>
      <p:sp>
        <p:nvSpPr>
          <p:cNvPr id="217" name="Google Shape;217;p22"/>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
        <p:nvSpPr>
          <p:cNvPr id="218" name="Google Shape;218;p22"/>
          <p:cNvSpPr txBox="1"/>
          <p:nvPr/>
        </p:nvSpPr>
        <p:spPr>
          <a:xfrm>
            <a:off x="1181100" y="1550783"/>
            <a:ext cx="10077450" cy="403358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For this review we examined ABI Snow products </a:t>
            </a:r>
            <a:endParaRPr/>
          </a:p>
          <a:p>
            <a:pPr indent="0" lvl="0" marL="0" marR="0" rtl="0" algn="l">
              <a:lnSpc>
                <a:spcPct val="90000"/>
              </a:lnSpc>
              <a:spcBef>
                <a:spcPts val="12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 Generated with the Enterprise algorithm within GOES-R OE system</a:t>
            </a:r>
            <a:endParaRPr/>
          </a:p>
          <a:p>
            <a:pPr indent="0" lvl="0" marL="0" marR="0" rtl="0" algn="l">
              <a:lnSpc>
                <a:spcPct val="90000"/>
              </a:lnSpc>
              <a:spcBef>
                <a:spcPts val="1200"/>
              </a:spcBef>
              <a:spcAft>
                <a:spcPts val="0"/>
              </a:spcAft>
              <a:buNone/>
            </a:pPr>
            <a:r>
              <a:rPr b="0" i="0" lang="en-US" sz="2000" u="none" cap="none" strike="noStrike">
                <a:solidFill>
                  <a:schemeClr val="lt1"/>
                </a:solidFill>
                <a:latin typeface="Calibri"/>
                <a:ea typeface="Calibri"/>
                <a:cs typeface="Calibri"/>
                <a:sym typeface="Calibri"/>
              </a:rPr>
              <a:t>   - FSC products (OR_ABI-L2-FSC)</a:t>
            </a:r>
            <a:endParaRPr b="0" i="0" sz="2000" u="none" cap="none" strike="noStrike">
              <a:solidFill>
                <a:schemeClr val="lt1"/>
              </a:solidFill>
              <a:latin typeface="Calibri"/>
              <a:ea typeface="Calibri"/>
              <a:cs typeface="Calibri"/>
              <a:sym typeface="Calibri"/>
            </a:endParaRPr>
          </a:p>
          <a:p>
            <a:pPr indent="0" lvl="0" marL="0" marR="0" rtl="0" algn="l">
              <a:lnSpc>
                <a:spcPct val="90000"/>
              </a:lnSpc>
              <a:spcBef>
                <a:spcPts val="12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 Time period :  from September 18, 2024 to February 15, 2025</a:t>
            </a:r>
            <a:endParaRPr/>
          </a:p>
          <a:p>
            <a:pPr indent="0" lvl="0" marL="0" marR="0" rtl="0" algn="l">
              <a:lnSpc>
                <a:spcPct val="90000"/>
              </a:lnSpc>
              <a:spcBef>
                <a:spcPts val="600"/>
              </a:spcBef>
              <a:spcAft>
                <a:spcPts val="0"/>
              </a:spcAft>
              <a:buNone/>
            </a:pPr>
            <a:r>
              <a:rPr b="0" i="0" lang="en-US" sz="2000" u="none" cap="none" strike="noStrike">
                <a:solidFill>
                  <a:schemeClr val="lt1"/>
                </a:solidFill>
                <a:latin typeface="Calibri"/>
                <a:ea typeface="Calibri"/>
                <a:cs typeface="Calibri"/>
                <a:sym typeface="Calibri"/>
              </a:rPr>
              <a:t>  - Time range:  1400 to 2300 UTC (day-time coverage of the Western Hemisphere land area) </a:t>
            </a:r>
            <a:endParaRPr/>
          </a:p>
          <a:p>
            <a:pPr indent="-342900" lvl="0" marL="342900" marR="0" rtl="0" algn="l">
              <a:lnSpc>
                <a:spcPct val="90000"/>
              </a:lnSpc>
              <a:spcBef>
                <a:spcPts val="1200"/>
              </a:spcBef>
              <a:spcAft>
                <a:spcPts val="0"/>
              </a:spcAft>
              <a:buNone/>
            </a:pPr>
            <a:r>
              <a:rPr b="0" i="0" lang="en-US" sz="2000" u="none" cap="none" strike="noStrike">
                <a:solidFill>
                  <a:schemeClr val="lt1"/>
                </a:solidFill>
                <a:latin typeface="Calibri"/>
                <a:ea typeface="Calibri"/>
                <a:cs typeface="Calibri"/>
                <a:sym typeface="Calibri"/>
              </a:rPr>
              <a:t>  -  Full Disk, CONUS and Mesoscale coverage </a:t>
            </a:r>
            <a:endParaRPr/>
          </a:p>
          <a:p>
            <a:pPr indent="-342900" lvl="0" marL="342900" marR="0" rtl="0" algn="l">
              <a:lnSpc>
                <a:spcPct val="90000"/>
              </a:lnSpc>
              <a:spcBef>
                <a:spcPts val="600"/>
              </a:spcBef>
              <a:spcAft>
                <a:spcPts val="0"/>
              </a:spcAft>
              <a:buNone/>
            </a:pPr>
            <a:r>
              <a:rPr b="0" i="0" lang="en-US" sz="2000" u="none" cap="none" strike="noStrike">
                <a:solidFill>
                  <a:schemeClr val="lt1"/>
                </a:solidFill>
                <a:latin typeface="Calibri"/>
                <a:ea typeface="Calibri"/>
                <a:cs typeface="Calibri"/>
                <a:sym typeface="Calibri"/>
              </a:rPr>
              <a:t>	     Full Disk products: Performance/accuracy was examined </a:t>
            </a:r>
            <a:endParaRPr/>
          </a:p>
          <a:p>
            <a:pPr indent="-342900" lvl="0" marL="342900" marR="0" rtl="0" algn="l">
              <a:lnSpc>
                <a:spcPct val="90000"/>
              </a:lnSpc>
              <a:spcBef>
                <a:spcPts val="600"/>
              </a:spcBef>
              <a:spcAft>
                <a:spcPts val="0"/>
              </a:spcAft>
              <a:buNone/>
            </a:pPr>
            <a:r>
              <a:rPr b="0" i="0" lang="en-US" sz="2000" u="none" cap="none" strike="noStrike">
                <a:solidFill>
                  <a:schemeClr val="lt1"/>
                </a:solidFill>
                <a:latin typeface="Calibri"/>
                <a:ea typeface="Calibri"/>
                <a:cs typeface="Calibri"/>
                <a:sym typeface="Calibri"/>
              </a:rPr>
              <a:t>          CONUS and Mesoscale products: Verified output structure and content </a:t>
            </a:r>
            <a:endParaRPr/>
          </a:p>
          <a:p>
            <a:pPr indent="0" lvl="0" marL="0" marR="0" rtl="0" algn="l">
              <a:lnSpc>
                <a:spcPct val="90000"/>
              </a:lnSpc>
              <a:spcBef>
                <a:spcPts val="1000"/>
              </a:spcBef>
              <a:spcAft>
                <a:spcPts val="0"/>
              </a:spcAft>
              <a:buClr>
                <a:schemeClr val="dk1"/>
              </a:buClr>
              <a:buSzPts val="3294"/>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9"/>
          <p:cNvSpPr txBox="1"/>
          <p:nvPr>
            <p:ph type="title"/>
          </p:nvPr>
        </p:nvSpPr>
        <p:spPr>
          <a:xfrm>
            <a:off x="2694649" y="124124"/>
            <a:ext cx="6802702" cy="110641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Visual Inspection - GOES-19 Snow</a:t>
            </a:r>
            <a:endParaRPr/>
          </a:p>
        </p:txBody>
      </p:sp>
      <p:sp>
        <p:nvSpPr>
          <p:cNvPr id="224" name="Google Shape;224;p29"/>
          <p:cNvSpPr txBox="1"/>
          <p:nvPr>
            <p:ph idx="1" type="body"/>
          </p:nvPr>
        </p:nvSpPr>
        <p:spPr>
          <a:xfrm>
            <a:off x="384980" y="4933407"/>
            <a:ext cx="11074432" cy="1770324"/>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Font typeface="Calibri"/>
              <a:buChar char="-"/>
            </a:pPr>
            <a:r>
              <a:rPr lang="en-US" sz="2000"/>
              <a:t>GOES-19 snow products generated with the Enterprise algorithm provide realistic characterization of the snow extent and of the snow cover fraction over daytime scenes (clouds are shown in light gray)</a:t>
            </a:r>
            <a:endParaRPr/>
          </a:p>
          <a:p>
            <a:pPr indent="-342900" lvl="0" marL="457200" rtl="0" algn="l">
              <a:lnSpc>
                <a:spcPct val="100000"/>
              </a:lnSpc>
              <a:spcBef>
                <a:spcPts val="360"/>
              </a:spcBef>
              <a:spcAft>
                <a:spcPts val="0"/>
              </a:spcAft>
              <a:buSzPts val="1800"/>
              <a:buFont typeface="Calibri"/>
              <a:buChar char="-"/>
            </a:pPr>
            <a:r>
              <a:rPr lang="en-US" sz="2000"/>
              <a:t>No differences have been seen in information on the snow cover provided over the same region in the CONUS and in the Full Disk products </a:t>
            </a:r>
            <a:endParaRPr/>
          </a:p>
          <a:p>
            <a:pPr indent="-342900" lvl="0" marL="457200" rtl="0" algn="l">
              <a:lnSpc>
                <a:spcPct val="100000"/>
              </a:lnSpc>
              <a:spcBef>
                <a:spcPts val="360"/>
              </a:spcBef>
              <a:spcAft>
                <a:spcPts val="0"/>
              </a:spcAft>
              <a:buSzPts val="1800"/>
              <a:buFont typeface="Calibri"/>
              <a:buChar char="-"/>
            </a:pPr>
            <a:r>
              <a:rPr lang="en-US" sz="2000"/>
              <a:t>Available Mesoscale products covered tropical regions with no snow cover on the ground</a:t>
            </a:r>
            <a:endParaRPr/>
          </a:p>
        </p:txBody>
      </p:sp>
      <p:sp>
        <p:nvSpPr>
          <p:cNvPr id="225" name="Google Shape;225;p29"/>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pic>
        <p:nvPicPr>
          <p:cNvPr id="226" name="Google Shape;226;p29"/>
          <p:cNvPicPr preferRelativeResize="0"/>
          <p:nvPr/>
        </p:nvPicPr>
        <p:blipFill rotWithShape="1">
          <a:blip r:embed="rId3">
            <a:alphaModFix/>
          </a:blip>
          <a:srcRect b="0" l="0" r="0" t="0"/>
          <a:stretch/>
        </p:blipFill>
        <p:spPr>
          <a:xfrm>
            <a:off x="5724120" y="1430203"/>
            <a:ext cx="3670253" cy="2212015"/>
          </a:xfrm>
          <a:prstGeom prst="rect">
            <a:avLst/>
          </a:prstGeom>
          <a:noFill/>
          <a:ln>
            <a:noFill/>
          </a:ln>
        </p:spPr>
      </p:pic>
      <p:pic>
        <p:nvPicPr>
          <p:cNvPr id="227" name="Google Shape;227;p29"/>
          <p:cNvPicPr preferRelativeResize="0"/>
          <p:nvPr/>
        </p:nvPicPr>
        <p:blipFill rotWithShape="1">
          <a:blip r:embed="rId4">
            <a:alphaModFix/>
          </a:blip>
          <a:srcRect b="0" l="0" r="0" t="0"/>
          <a:stretch/>
        </p:blipFill>
        <p:spPr>
          <a:xfrm>
            <a:off x="482248" y="1430203"/>
            <a:ext cx="3108158" cy="3118506"/>
          </a:xfrm>
          <a:prstGeom prst="rect">
            <a:avLst/>
          </a:prstGeom>
          <a:noFill/>
          <a:ln cap="flat" cmpd="sng" w="9525">
            <a:solidFill>
              <a:srgbClr val="BFBFBF"/>
            </a:solidFill>
            <a:prstDash val="solid"/>
            <a:round/>
            <a:headEnd len="sm" w="sm" type="none"/>
            <a:tailEnd len="sm" w="sm" type="none"/>
          </a:ln>
        </p:spPr>
      </p:pic>
      <p:sp>
        <p:nvSpPr>
          <p:cNvPr id="228" name="Google Shape;228;p29"/>
          <p:cNvSpPr txBox="1"/>
          <p:nvPr/>
        </p:nvSpPr>
        <p:spPr>
          <a:xfrm>
            <a:off x="652540" y="2873712"/>
            <a:ext cx="153908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Snow Fraction</a:t>
            </a:r>
            <a:endParaRPr/>
          </a:p>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GOES-19</a:t>
            </a:r>
            <a:endParaRPr/>
          </a:p>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Full Disk Product</a:t>
            </a:r>
            <a:endParaRPr/>
          </a:p>
        </p:txBody>
      </p:sp>
      <p:sp>
        <p:nvSpPr>
          <p:cNvPr id="229" name="Google Shape;229;p29"/>
          <p:cNvSpPr txBox="1"/>
          <p:nvPr/>
        </p:nvSpPr>
        <p:spPr>
          <a:xfrm>
            <a:off x="6155677" y="3796083"/>
            <a:ext cx="280713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Snow Fraction, GOES-19</a:t>
            </a:r>
            <a:endParaRPr/>
          </a:p>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CONUS Product</a:t>
            </a:r>
            <a:endParaRPr/>
          </a:p>
        </p:txBody>
      </p:sp>
      <p:pic>
        <p:nvPicPr>
          <p:cNvPr id="230" name="Google Shape;230;p29"/>
          <p:cNvPicPr preferRelativeResize="0"/>
          <p:nvPr/>
        </p:nvPicPr>
        <p:blipFill rotWithShape="1">
          <a:blip r:embed="rId5">
            <a:alphaModFix/>
          </a:blip>
          <a:srcRect b="0" l="0" r="0" t="0"/>
          <a:stretch/>
        </p:blipFill>
        <p:spPr>
          <a:xfrm>
            <a:off x="3981621" y="1430203"/>
            <a:ext cx="1474217" cy="1474217"/>
          </a:xfrm>
          <a:prstGeom prst="rect">
            <a:avLst/>
          </a:prstGeom>
          <a:noFill/>
          <a:ln>
            <a:noFill/>
          </a:ln>
        </p:spPr>
      </p:pic>
      <p:sp>
        <p:nvSpPr>
          <p:cNvPr id="231" name="Google Shape;231;p29"/>
          <p:cNvSpPr txBox="1"/>
          <p:nvPr/>
        </p:nvSpPr>
        <p:spPr>
          <a:xfrm>
            <a:off x="3896796" y="2958170"/>
            <a:ext cx="153908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False Color RGB</a:t>
            </a:r>
            <a:endParaRPr/>
          </a:p>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GOES-19</a:t>
            </a:r>
            <a:endParaRPr/>
          </a:p>
        </p:txBody>
      </p:sp>
      <p:sp>
        <p:nvSpPr>
          <p:cNvPr id="232" name="Google Shape;232;p29"/>
          <p:cNvSpPr/>
          <p:nvPr/>
        </p:nvSpPr>
        <p:spPr>
          <a:xfrm rot="10800000">
            <a:off x="3403501" y="2072185"/>
            <a:ext cx="493295" cy="363501"/>
          </a:xfrm>
          <a:prstGeom prst="rightArrow">
            <a:avLst>
              <a:gd fmla="val 50000" name="adj1"/>
              <a:gd fmla="val 50000" name="adj2"/>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33" name="Google Shape;233;p29"/>
          <p:cNvPicPr preferRelativeResize="0"/>
          <p:nvPr/>
        </p:nvPicPr>
        <p:blipFill rotWithShape="1">
          <a:blip r:embed="rId6">
            <a:alphaModFix/>
          </a:blip>
          <a:srcRect b="0" l="0" r="0" t="0"/>
          <a:stretch/>
        </p:blipFill>
        <p:spPr>
          <a:xfrm>
            <a:off x="3981621" y="3520043"/>
            <a:ext cx="987421" cy="1095358"/>
          </a:xfrm>
          <a:prstGeom prst="rect">
            <a:avLst/>
          </a:prstGeom>
          <a:noFill/>
          <a:ln>
            <a:noFill/>
          </a:ln>
        </p:spPr>
      </p:pic>
      <p:pic>
        <p:nvPicPr>
          <p:cNvPr id="234" name="Google Shape;234;p29"/>
          <p:cNvPicPr preferRelativeResize="0"/>
          <p:nvPr/>
        </p:nvPicPr>
        <p:blipFill rotWithShape="1">
          <a:blip r:embed="rId7">
            <a:alphaModFix/>
          </a:blip>
          <a:srcRect b="0" l="0" r="0" t="0"/>
          <a:stretch/>
        </p:blipFill>
        <p:spPr>
          <a:xfrm>
            <a:off x="9917935" y="1417072"/>
            <a:ext cx="1219297" cy="1225113"/>
          </a:xfrm>
          <a:prstGeom prst="rect">
            <a:avLst/>
          </a:prstGeom>
          <a:noFill/>
          <a:ln>
            <a:noFill/>
          </a:ln>
        </p:spPr>
      </p:pic>
      <p:sp>
        <p:nvSpPr>
          <p:cNvPr id="235" name="Google Shape;235;p29"/>
          <p:cNvSpPr txBox="1"/>
          <p:nvPr/>
        </p:nvSpPr>
        <p:spPr>
          <a:xfrm>
            <a:off x="9758039" y="2715051"/>
            <a:ext cx="153908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Snow Fraction</a:t>
            </a:r>
            <a:endParaRPr/>
          </a:p>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GOES-19</a:t>
            </a:r>
            <a:endParaRPr/>
          </a:p>
          <a:p>
            <a:pPr indent="0" lvl="0" marL="0" marR="0" rtl="0" algn="ctr">
              <a:lnSpc>
                <a:spcPct val="100000"/>
              </a:lnSpc>
              <a:spcBef>
                <a:spcPts val="0"/>
              </a:spcBef>
              <a:spcAft>
                <a:spcPts val="0"/>
              </a:spcAft>
              <a:buNone/>
            </a:pPr>
            <a:r>
              <a:rPr b="0" i="0" lang="en-US" sz="1200" u="none" cap="none" strike="noStrike">
                <a:solidFill>
                  <a:srgbClr val="FFFF00"/>
                </a:solidFill>
                <a:latin typeface="Arial"/>
                <a:ea typeface="Arial"/>
                <a:cs typeface="Arial"/>
                <a:sym typeface="Arial"/>
              </a:rPr>
              <a:t>Mesoscale Product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7"/>
          <p:cNvSpPr txBox="1"/>
          <p:nvPr>
            <p:ph type="title"/>
          </p:nvPr>
        </p:nvSpPr>
        <p:spPr>
          <a:xfrm>
            <a:off x="2556314" y="32654"/>
            <a:ext cx="7079371" cy="11776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Visual Inspection - GOES-19 Snow (2)</a:t>
            </a:r>
            <a:endParaRPr/>
          </a:p>
        </p:txBody>
      </p:sp>
      <p:sp>
        <p:nvSpPr>
          <p:cNvPr id="241" name="Google Shape;241;p47"/>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sp>
        <p:nvSpPr>
          <p:cNvPr id="242" name="Google Shape;242;p47"/>
          <p:cNvSpPr txBox="1"/>
          <p:nvPr>
            <p:ph idx="1" type="body"/>
          </p:nvPr>
        </p:nvSpPr>
        <p:spPr>
          <a:xfrm>
            <a:off x="1014220" y="1462152"/>
            <a:ext cx="10478224" cy="921819"/>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Font typeface="Calibri"/>
              <a:buChar char="-"/>
            </a:pPr>
            <a:r>
              <a:rPr lang="en-US" sz="2000"/>
              <a:t>GOES-19 snow products do not demonstrate any spurious diurnal variation in the derived snow cover properties </a:t>
            </a:r>
            <a:endParaRPr/>
          </a:p>
        </p:txBody>
      </p:sp>
      <p:grpSp>
        <p:nvGrpSpPr>
          <p:cNvPr id="243" name="Google Shape;243;p47"/>
          <p:cNvGrpSpPr/>
          <p:nvPr/>
        </p:nvGrpSpPr>
        <p:grpSpPr>
          <a:xfrm>
            <a:off x="10457722" y="2944384"/>
            <a:ext cx="1456218" cy="1620293"/>
            <a:chOff x="4334306" y="6216177"/>
            <a:chExt cx="1456218" cy="1620293"/>
          </a:xfrm>
        </p:grpSpPr>
        <p:sp>
          <p:nvSpPr>
            <p:cNvPr id="244" name="Google Shape;244;p47"/>
            <p:cNvSpPr/>
            <p:nvPr/>
          </p:nvSpPr>
          <p:spPr>
            <a:xfrm>
              <a:off x="4334306" y="6279064"/>
              <a:ext cx="337038" cy="152400"/>
            </a:xfrm>
            <a:prstGeom prst="rect">
              <a:avLst/>
            </a:prstGeom>
            <a:solidFill>
              <a:srgbClr val="5A3C00"/>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 name="Google Shape;245;p47"/>
            <p:cNvSpPr/>
            <p:nvPr/>
          </p:nvSpPr>
          <p:spPr>
            <a:xfrm>
              <a:off x="4342530" y="6601922"/>
              <a:ext cx="337038" cy="152400"/>
            </a:xfrm>
            <a:prstGeom prst="rect">
              <a:avLst/>
            </a:prstGeom>
            <a:solidFill>
              <a:srgbClr val="000064"/>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6" name="Google Shape;246;p47"/>
            <p:cNvSpPr/>
            <p:nvPr/>
          </p:nvSpPr>
          <p:spPr>
            <a:xfrm>
              <a:off x="4334306" y="6927476"/>
              <a:ext cx="337038" cy="152400"/>
            </a:xfrm>
            <a:prstGeom prst="rect">
              <a:avLst/>
            </a:prstGeom>
            <a:solidFill>
              <a:srgbClr val="969696"/>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7" name="Google Shape;247;p47"/>
            <p:cNvSpPr txBox="1"/>
            <p:nvPr/>
          </p:nvSpPr>
          <p:spPr>
            <a:xfrm>
              <a:off x="4680010" y="6216177"/>
              <a:ext cx="89495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Land</a:t>
              </a:r>
              <a:endParaRPr/>
            </a:p>
          </p:txBody>
        </p:sp>
        <p:sp>
          <p:nvSpPr>
            <p:cNvPr id="248" name="Google Shape;248;p47"/>
            <p:cNvSpPr txBox="1"/>
            <p:nvPr/>
          </p:nvSpPr>
          <p:spPr>
            <a:xfrm>
              <a:off x="4690115" y="6557433"/>
              <a:ext cx="69092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Water</a:t>
              </a:r>
              <a:endParaRPr/>
            </a:p>
          </p:txBody>
        </p:sp>
        <p:sp>
          <p:nvSpPr>
            <p:cNvPr id="249" name="Google Shape;249;p47"/>
            <p:cNvSpPr txBox="1"/>
            <p:nvPr/>
          </p:nvSpPr>
          <p:spPr>
            <a:xfrm>
              <a:off x="4678099" y="6879278"/>
              <a:ext cx="69092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Cloud</a:t>
              </a:r>
              <a:endParaRPr/>
            </a:p>
          </p:txBody>
        </p:sp>
        <p:sp>
          <p:nvSpPr>
            <p:cNvPr id="250" name="Google Shape;250;p47"/>
            <p:cNvSpPr/>
            <p:nvPr/>
          </p:nvSpPr>
          <p:spPr>
            <a:xfrm>
              <a:off x="4340377" y="7263753"/>
              <a:ext cx="337038" cy="152400"/>
            </a:xfrm>
            <a:prstGeom prst="rect">
              <a:avLst/>
            </a:prstGeom>
            <a:solidFill>
              <a:srgbClr val="464646"/>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 name="Google Shape;251;p47"/>
            <p:cNvSpPr txBox="1"/>
            <p:nvPr/>
          </p:nvSpPr>
          <p:spPr>
            <a:xfrm>
              <a:off x="4684350" y="7203364"/>
              <a:ext cx="105181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No retrieval</a:t>
              </a:r>
              <a:endParaRPr/>
            </a:p>
          </p:txBody>
        </p:sp>
        <p:sp>
          <p:nvSpPr>
            <p:cNvPr id="252" name="Google Shape;252;p47"/>
            <p:cNvSpPr/>
            <p:nvPr/>
          </p:nvSpPr>
          <p:spPr>
            <a:xfrm>
              <a:off x="4348154" y="7617272"/>
              <a:ext cx="337038" cy="152400"/>
            </a:xfrm>
            <a:prstGeom prst="rect">
              <a:avLst/>
            </a:prstGeom>
            <a:solidFill>
              <a:schemeClr val="dk1"/>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 name="Google Shape;253;p47"/>
            <p:cNvSpPr txBox="1"/>
            <p:nvPr/>
          </p:nvSpPr>
          <p:spPr>
            <a:xfrm>
              <a:off x="4690110" y="7559471"/>
              <a:ext cx="110041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No coverage</a:t>
              </a:r>
              <a:endParaRPr/>
            </a:p>
          </p:txBody>
        </p:sp>
      </p:grpSp>
      <p:pic>
        <p:nvPicPr>
          <p:cNvPr id="254" name="Google Shape;254;p47"/>
          <p:cNvPicPr preferRelativeResize="0"/>
          <p:nvPr/>
        </p:nvPicPr>
        <p:blipFill rotWithShape="1">
          <a:blip r:embed="rId3">
            <a:alphaModFix/>
          </a:blip>
          <a:srcRect b="0" l="0" r="0" t="0"/>
          <a:stretch/>
        </p:blipFill>
        <p:spPr>
          <a:xfrm>
            <a:off x="470511" y="2526322"/>
            <a:ext cx="9515700" cy="3659885"/>
          </a:xfrm>
          <a:prstGeom prst="rect">
            <a:avLst/>
          </a:prstGeom>
          <a:noFill/>
          <a:ln>
            <a:noFill/>
          </a:ln>
        </p:spPr>
      </p:pic>
      <p:sp>
        <p:nvSpPr>
          <p:cNvPr id="255" name="Google Shape;255;p47"/>
          <p:cNvSpPr txBox="1"/>
          <p:nvPr/>
        </p:nvSpPr>
        <p:spPr>
          <a:xfrm>
            <a:off x="8266887" y="2587415"/>
            <a:ext cx="1632858"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Snow Fraction</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GOES-19</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Jan 16, 2025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2"/>
          <p:cNvPicPr preferRelativeResize="0"/>
          <p:nvPr/>
        </p:nvPicPr>
        <p:blipFill rotWithShape="1">
          <a:blip r:embed="rId3">
            <a:alphaModFix/>
          </a:blip>
          <a:srcRect b="0" l="0" r="0" t="0"/>
          <a:stretch/>
        </p:blipFill>
        <p:spPr>
          <a:xfrm>
            <a:off x="6137027" y="4320300"/>
            <a:ext cx="5665120" cy="2185719"/>
          </a:xfrm>
          <a:prstGeom prst="rect">
            <a:avLst/>
          </a:prstGeom>
          <a:noFill/>
          <a:ln>
            <a:noFill/>
          </a:ln>
        </p:spPr>
      </p:pic>
      <p:pic>
        <p:nvPicPr>
          <p:cNvPr id="261" name="Google Shape;261;p32"/>
          <p:cNvPicPr preferRelativeResize="0"/>
          <p:nvPr/>
        </p:nvPicPr>
        <p:blipFill rotWithShape="1">
          <a:blip r:embed="rId4">
            <a:alphaModFix/>
          </a:blip>
          <a:srcRect b="0" l="0" r="0" t="0"/>
          <a:stretch/>
        </p:blipFill>
        <p:spPr>
          <a:xfrm>
            <a:off x="278060" y="4328930"/>
            <a:ext cx="5665120" cy="2174960"/>
          </a:xfrm>
          <a:prstGeom prst="rect">
            <a:avLst/>
          </a:prstGeom>
          <a:noFill/>
          <a:ln>
            <a:noFill/>
          </a:ln>
        </p:spPr>
      </p:pic>
      <p:sp>
        <p:nvSpPr>
          <p:cNvPr id="262" name="Google Shape;262;p32"/>
          <p:cNvSpPr txBox="1"/>
          <p:nvPr>
            <p:ph type="title"/>
          </p:nvPr>
        </p:nvSpPr>
        <p:spPr>
          <a:xfrm>
            <a:off x="2244000" y="114299"/>
            <a:ext cx="7704000" cy="11828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GOES-19 and -16 Matched Snow Images</a:t>
            </a:r>
            <a:endParaRPr/>
          </a:p>
        </p:txBody>
      </p:sp>
      <p:sp>
        <p:nvSpPr>
          <p:cNvPr id="263" name="Google Shape;263;p32"/>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sp>
        <p:nvSpPr>
          <p:cNvPr id="264" name="Google Shape;264;p32"/>
          <p:cNvSpPr txBox="1"/>
          <p:nvPr/>
        </p:nvSpPr>
        <p:spPr>
          <a:xfrm>
            <a:off x="4220884" y="4320300"/>
            <a:ext cx="1496376"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Snow Fraction</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GOES-19</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Jan 19, 2025 </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1900 UTC</a:t>
            </a:r>
            <a:endParaRPr/>
          </a:p>
        </p:txBody>
      </p:sp>
      <p:sp>
        <p:nvSpPr>
          <p:cNvPr id="265" name="Google Shape;265;p32"/>
          <p:cNvSpPr txBox="1"/>
          <p:nvPr/>
        </p:nvSpPr>
        <p:spPr>
          <a:xfrm>
            <a:off x="10038824" y="4328930"/>
            <a:ext cx="1496376"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Snow Fraction</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GOES-16</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Jan 19, 2025</a:t>
            </a:r>
            <a:endParaRPr/>
          </a:p>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1900 UTC</a:t>
            </a:r>
            <a:endParaRPr/>
          </a:p>
        </p:txBody>
      </p:sp>
      <p:sp>
        <p:nvSpPr>
          <p:cNvPr id="266" name="Google Shape;266;p32"/>
          <p:cNvSpPr txBox="1"/>
          <p:nvPr>
            <p:ph idx="1" type="body"/>
          </p:nvPr>
        </p:nvSpPr>
        <p:spPr>
          <a:xfrm>
            <a:off x="687622" y="2583853"/>
            <a:ext cx="10847578" cy="1044189"/>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Font typeface="Calibri"/>
              <a:buChar char="-"/>
            </a:pPr>
            <a:r>
              <a:rPr lang="en-US" sz="2000"/>
              <a:t>Snow products from ABI GOES-19 over North America were compared to GOES-16</a:t>
            </a:r>
            <a:endParaRPr/>
          </a:p>
          <a:p>
            <a:pPr indent="-342900" lvl="0" marL="457200" rtl="0" algn="l">
              <a:lnSpc>
                <a:spcPct val="100000"/>
              </a:lnSpc>
              <a:spcBef>
                <a:spcPts val="360"/>
              </a:spcBef>
              <a:spcAft>
                <a:spcPts val="0"/>
              </a:spcAft>
              <a:buSzPts val="1800"/>
              <a:buFont typeface="Calibri"/>
              <a:buChar char="-"/>
            </a:pPr>
            <a:r>
              <a:rPr lang="en-US" sz="2000"/>
              <a:t> Products from the two sensors were qualitatively similar with respect to the snow cover properties (snow extent, snow fraction) and to the cloud mask.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5"/>
          <p:cNvSpPr txBox="1"/>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200"/>
              <a:buFont typeface="Arial"/>
              <a:buNone/>
            </a:pPr>
            <a:fld id="{00000000-1234-1234-1234-123412341234}" type="slidenum">
              <a:rPr b="0" i="0" lang="en-US" sz="1200" u="none" cap="none" strike="noStrike">
                <a:solidFill>
                  <a:srgbClr val="FFFFFF"/>
                </a:solidFill>
                <a:latin typeface="Arial"/>
                <a:ea typeface="Arial"/>
                <a:cs typeface="Arial"/>
                <a:sym typeface="Arial"/>
              </a:rPr>
              <a:t>‹#›</a:t>
            </a:fld>
            <a:endParaRPr b="0" i="0" sz="1200" u="none" cap="none" strike="noStrike">
              <a:solidFill>
                <a:srgbClr val="FFFFFF"/>
              </a:solidFill>
              <a:latin typeface="Arial"/>
              <a:ea typeface="Arial"/>
              <a:cs typeface="Arial"/>
              <a:sym typeface="Arial"/>
            </a:endParaRPr>
          </a:p>
        </p:txBody>
      </p:sp>
      <p:sp>
        <p:nvSpPr>
          <p:cNvPr id="273" name="Google Shape;273;p25"/>
          <p:cNvSpPr txBox="1"/>
          <p:nvPr>
            <p:ph type="title"/>
          </p:nvPr>
        </p:nvSpPr>
        <p:spPr>
          <a:xfrm>
            <a:off x="2458002" y="116808"/>
            <a:ext cx="7772400" cy="808038"/>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Product Content Inspection</a:t>
            </a:r>
            <a:endParaRPr/>
          </a:p>
        </p:txBody>
      </p:sp>
      <p:sp>
        <p:nvSpPr>
          <p:cNvPr id="274" name="Google Shape;274;p25"/>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graphicFrame>
        <p:nvGraphicFramePr>
          <p:cNvPr id="275" name="Google Shape;275;p25"/>
          <p:cNvGraphicFramePr/>
          <p:nvPr/>
        </p:nvGraphicFramePr>
        <p:xfrm>
          <a:off x="6914513" y="2550269"/>
          <a:ext cx="3000000" cy="3000000"/>
        </p:xfrm>
        <a:graphic>
          <a:graphicData uri="http://schemas.openxmlformats.org/drawingml/2006/table">
            <a:tbl>
              <a:tblPr bandRow="1" firstRow="1">
                <a:noFill/>
                <a:tableStyleId>{5D2E801F-6846-451F-B3E8-F4C632179ABE}</a:tableStyleId>
              </a:tblPr>
              <a:tblGrid>
                <a:gridCol w="2498175"/>
                <a:gridCol w="2498175"/>
              </a:tblGrid>
              <a:tr h="177800">
                <a:tc>
                  <a:txBody>
                    <a:bodyPr/>
                    <a:lstStyle/>
                    <a:p>
                      <a:pPr indent="0" lvl="0" marL="0" marR="0" rtl="0" algn="l">
                        <a:lnSpc>
                          <a:spcPct val="100000"/>
                        </a:lnSpc>
                        <a:spcBef>
                          <a:spcPts val="0"/>
                        </a:spcBef>
                        <a:spcAft>
                          <a:spcPts val="0"/>
                        </a:spcAft>
                        <a:buNone/>
                      </a:pPr>
                      <a:r>
                        <a:rPr lang="en-US" sz="1400" u="none" cap="none" strike="noStrike"/>
                        <a:t>QF Value</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Meaning</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Valid retrieval (clear sky)</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105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Water</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110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Cloud</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111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(1)</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112</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(2)</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113</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(3)</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114</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(4)</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115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(5)</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120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Unclassified</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121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Insufficient daylight</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122</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Undetermined</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124</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Bad data</a:t>
                      </a:r>
                      <a:endParaRPr/>
                    </a:p>
                  </a:txBody>
                  <a:tcPr marT="45725" marB="45725" marR="91450" marL="91450"/>
                </a:tc>
              </a:tr>
              <a:tr h="290375">
                <a:tc>
                  <a:txBody>
                    <a:bodyPr/>
                    <a:lstStyle/>
                    <a:p>
                      <a:pPr indent="0" lvl="0" marL="0" marR="0" rtl="0" algn="l">
                        <a:lnSpc>
                          <a:spcPct val="100000"/>
                        </a:lnSpc>
                        <a:spcBef>
                          <a:spcPts val="0"/>
                        </a:spcBef>
                        <a:spcAft>
                          <a:spcPts val="0"/>
                        </a:spcAft>
                        <a:buNone/>
                      </a:pPr>
                      <a:r>
                        <a:rPr lang="en-US" sz="1400" u="none" cap="none" strike="noStrike"/>
                        <a:t>125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Fill Value (No data)</a:t>
                      </a:r>
                      <a:endParaRPr/>
                    </a:p>
                  </a:txBody>
                  <a:tcPr marT="45725" marB="45725" marR="91450" marL="91450"/>
                </a:tc>
              </a:tr>
            </a:tbl>
          </a:graphicData>
        </a:graphic>
      </p:graphicFrame>
      <p:sp>
        <p:nvSpPr>
          <p:cNvPr id="276" name="Google Shape;276;p25"/>
          <p:cNvSpPr txBox="1"/>
          <p:nvPr/>
        </p:nvSpPr>
        <p:spPr>
          <a:xfrm rot="-5400000">
            <a:off x="4573849" y="4507849"/>
            <a:ext cx="4267200" cy="35204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000" u="none" cap="none" strike="noStrike">
                <a:solidFill>
                  <a:schemeClr val="lt1"/>
                </a:solidFill>
                <a:latin typeface="Calibri"/>
                <a:ea typeface="Calibri"/>
                <a:cs typeface="Calibri"/>
                <a:sym typeface="Calibri"/>
              </a:rPr>
              <a:t>Quality Flag  </a:t>
            </a:r>
            <a:endParaRPr/>
          </a:p>
        </p:txBody>
      </p:sp>
      <p:sp>
        <p:nvSpPr>
          <p:cNvPr id="277" name="Google Shape;277;p25"/>
          <p:cNvSpPr txBox="1"/>
          <p:nvPr/>
        </p:nvSpPr>
        <p:spPr>
          <a:xfrm rot="-5400000">
            <a:off x="5927749" y="1544855"/>
            <a:ext cx="1587403" cy="380042"/>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000" u="none" cap="none" strike="noStrike">
                <a:solidFill>
                  <a:schemeClr val="lt1"/>
                </a:solidFill>
                <a:latin typeface="Calibri"/>
                <a:ea typeface="Calibri"/>
                <a:cs typeface="Calibri"/>
                <a:sym typeface="Calibri"/>
              </a:rPr>
              <a:t>Product Field </a:t>
            </a:r>
            <a:endParaRPr/>
          </a:p>
        </p:txBody>
      </p:sp>
      <p:graphicFrame>
        <p:nvGraphicFramePr>
          <p:cNvPr id="278" name="Google Shape;278;p25"/>
          <p:cNvGraphicFramePr/>
          <p:nvPr/>
        </p:nvGraphicFramePr>
        <p:xfrm>
          <a:off x="6914513" y="961910"/>
          <a:ext cx="3000000" cy="3000000"/>
        </p:xfrm>
        <a:graphic>
          <a:graphicData uri="http://schemas.openxmlformats.org/drawingml/2006/table">
            <a:tbl>
              <a:tblPr bandRow="1" firstRow="1">
                <a:noFill/>
                <a:tableStyleId>{5D2E801F-6846-451F-B3E8-F4C632179ABE}</a:tableStyleId>
              </a:tblPr>
              <a:tblGrid>
                <a:gridCol w="2498175"/>
                <a:gridCol w="2498175"/>
              </a:tblGrid>
              <a:tr h="177800">
                <a:tc>
                  <a:txBody>
                    <a:bodyPr/>
                    <a:lstStyle/>
                    <a:p>
                      <a:pPr indent="0" lvl="0" marL="0" marR="0" rtl="0" algn="l">
                        <a:lnSpc>
                          <a:spcPct val="100000"/>
                        </a:lnSpc>
                        <a:spcBef>
                          <a:spcPts val="0"/>
                        </a:spcBef>
                        <a:spcAft>
                          <a:spcPts val="0"/>
                        </a:spcAft>
                        <a:buNone/>
                      </a:pPr>
                      <a:r>
                        <a:rPr lang="en-US" sz="1400" u="none" cap="none" strike="noStrike"/>
                        <a:t>Product Value</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Meaning</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Snow-free land</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1-100 or 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Snow fraction (%) or Snow Flag</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125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Fill value (No data)</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128</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No snow retrieval </a:t>
                      </a:r>
                      <a:endParaRPr/>
                    </a:p>
                  </a:txBody>
                  <a:tcPr marT="45725" marB="45725" marR="91450" marL="91450"/>
                </a:tc>
              </a:tr>
            </a:tbl>
          </a:graphicData>
        </a:graphic>
      </p:graphicFrame>
      <p:sp>
        <p:nvSpPr>
          <p:cNvPr id="279" name="Google Shape;279;p25"/>
          <p:cNvSpPr txBox="1"/>
          <p:nvPr/>
        </p:nvSpPr>
        <p:spPr>
          <a:xfrm>
            <a:off x="355188" y="2528578"/>
            <a:ext cx="5989014" cy="320482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Snow product code values and quality flag values have been checked. </a:t>
            </a:r>
            <a:r>
              <a:rPr b="0" i="0" lang="en-US" sz="2000" u="sng" cap="none" strike="noStrike">
                <a:solidFill>
                  <a:schemeClr val="lt1"/>
                </a:solidFill>
                <a:latin typeface="Calibri"/>
                <a:ea typeface="Calibri"/>
                <a:cs typeface="Calibri"/>
                <a:sym typeface="Calibri"/>
              </a:rPr>
              <a:t>All flags are set correctly</a:t>
            </a:r>
            <a:endParaRPr u="sng"/>
          </a:p>
          <a:p>
            <a:pPr indent="0" lvl="0" marL="0" marR="0" rtl="0" algn="l">
              <a:lnSpc>
                <a:spcPct val="90000"/>
              </a:lnSpc>
              <a:spcBef>
                <a:spcPts val="1200"/>
              </a:spcBef>
              <a:spcAft>
                <a:spcPts val="0"/>
              </a:spcAft>
              <a:buNone/>
            </a:pPr>
            <a:r>
              <a:rPr b="0" i="0" lang="en-US" sz="2000" u="none" cap="none" strike="noStrike">
                <a:solidFill>
                  <a:schemeClr val="lt1"/>
                </a:solidFill>
                <a:latin typeface="Calibri"/>
                <a:ea typeface="Calibri"/>
                <a:cs typeface="Calibri"/>
                <a:sym typeface="Calibri"/>
              </a:rPr>
              <a:t>- Zero (“0”) QF value corresponds to valid snow retrievals (snow fraction flags of 0-100) </a:t>
            </a:r>
            <a:endParaRPr/>
          </a:p>
          <a:p>
            <a:pPr indent="0" lvl="0" marL="0" marR="0" rtl="0" algn="l">
              <a:lnSpc>
                <a:spcPct val="90000"/>
              </a:lnSpc>
              <a:spcBef>
                <a:spcPts val="1200"/>
              </a:spcBef>
              <a:spcAft>
                <a:spcPts val="0"/>
              </a:spcAft>
              <a:buNone/>
            </a:pPr>
            <a:r>
              <a:rPr b="0" i="0" lang="en-US" sz="2000" u="none" cap="none" strike="noStrike">
                <a:solidFill>
                  <a:schemeClr val="lt1"/>
                </a:solidFill>
                <a:latin typeface="Calibri"/>
                <a:ea typeface="Calibri"/>
                <a:cs typeface="Calibri"/>
                <a:sym typeface="Calibri"/>
              </a:rPr>
              <a:t>- QF value of 125 (Fill value) corresponds to Fill value of 125 in the snow maps </a:t>
            </a:r>
            <a:endParaRPr/>
          </a:p>
          <a:p>
            <a:pPr indent="0" lvl="0" marL="0" marR="0" rtl="0" algn="l">
              <a:lnSpc>
                <a:spcPct val="90000"/>
              </a:lnSpc>
              <a:spcBef>
                <a:spcPts val="1200"/>
              </a:spcBef>
              <a:spcAft>
                <a:spcPts val="0"/>
              </a:spcAft>
              <a:buNone/>
            </a:pPr>
            <a:r>
              <a:rPr b="0" i="0" lang="en-US" sz="2000" u="none" cap="none" strike="noStrike">
                <a:solidFill>
                  <a:schemeClr val="lt1"/>
                </a:solidFill>
                <a:latin typeface="Calibri"/>
                <a:ea typeface="Calibri"/>
                <a:cs typeface="Calibri"/>
                <a:sym typeface="Calibri"/>
              </a:rPr>
              <a:t>- Snow map value of 128 (No snow retrieval) correspond to QF values of 105 to 125</a:t>
            </a:r>
            <a:endParaRPr/>
          </a:p>
          <a:p>
            <a:pPr indent="0" lvl="0" marL="0" marR="0" rtl="0" algn="l">
              <a:lnSpc>
                <a:spcPct val="90000"/>
              </a:lnSpc>
              <a:spcBef>
                <a:spcPts val="12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6"/>
          <p:cNvSpPr txBox="1"/>
          <p:nvPr>
            <p:ph type="title"/>
          </p:nvPr>
        </p:nvSpPr>
        <p:spPr>
          <a:xfrm>
            <a:off x="1096175" y="3447150"/>
            <a:ext cx="10817700" cy="309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000"/>
              <a:buFont typeface="Calibri"/>
              <a:buNone/>
            </a:pPr>
            <a:r>
              <a:rPr lang="en-US">
                <a:latin typeface="Calibri"/>
                <a:ea typeface="Calibri"/>
                <a:cs typeface="Calibri"/>
                <a:sym typeface="Calibri"/>
              </a:rPr>
              <a:t>PRODUCT</a:t>
            </a:r>
            <a:r>
              <a:rPr lang="en-US"/>
              <a:t> </a:t>
            </a:r>
            <a:r>
              <a:rPr lang="en-US">
                <a:latin typeface="Calibri"/>
                <a:ea typeface="Calibri"/>
                <a:cs typeface="Calibri"/>
                <a:sym typeface="Calibri"/>
              </a:rPr>
              <a:t>VALIDATION / ACCURACY ASSESSM</a:t>
            </a:r>
            <a:r>
              <a:rPr lang="en-US"/>
              <a:t>ENT</a:t>
            </a:r>
            <a:br>
              <a:rPr lang="en-US">
                <a:latin typeface="Calibri"/>
                <a:ea typeface="Calibri"/>
                <a:cs typeface="Calibri"/>
                <a:sym typeface="Calibri"/>
              </a:rPr>
            </a:br>
            <a:br>
              <a:rPr lang="en-US">
                <a:latin typeface="Calibri"/>
                <a:ea typeface="Calibri"/>
                <a:cs typeface="Calibri"/>
                <a:sym typeface="Calibri"/>
              </a:rPr>
            </a:br>
            <a:r>
              <a:rPr lang="en-US">
                <a:latin typeface="Calibri"/>
                <a:ea typeface="Calibri"/>
                <a:cs typeface="Calibri"/>
                <a:sym typeface="Calibri"/>
              </a:rPr>
              <a:t>	- </a:t>
            </a:r>
            <a:r>
              <a:rPr lang="en-US" sz="3600">
                <a:latin typeface="Calibri"/>
                <a:ea typeface="Calibri"/>
                <a:cs typeface="Calibri"/>
                <a:sym typeface="Calibri"/>
              </a:rPr>
              <a:t>Binary Snow </a:t>
            </a:r>
            <a:r>
              <a:rPr lang="en-US" sz="3600"/>
              <a:t>Cover  </a:t>
            </a:r>
            <a:br>
              <a:rPr lang="en-US" sz="3600">
                <a:latin typeface="Calibri"/>
                <a:ea typeface="Calibri"/>
                <a:cs typeface="Calibri"/>
                <a:sym typeface="Calibri"/>
              </a:rPr>
            </a:br>
            <a:r>
              <a:rPr lang="en-US" sz="3600">
                <a:latin typeface="Calibri"/>
                <a:ea typeface="Calibri"/>
                <a:cs typeface="Calibri"/>
                <a:sym typeface="Calibri"/>
              </a:rPr>
              <a:t>	- Fractional Snow Cover</a:t>
            </a:r>
            <a:endParaRPr/>
          </a:p>
        </p:txBody>
      </p:sp>
      <p:sp>
        <p:nvSpPr>
          <p:cNvPr id="286" name="Google Shape;286;p26"/>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8"/>
          <p:cNvSpPr txBox="1"/>
          <p:nvPr>
            <p:ph type="title"/>
          </p:nvPr>
        </p:nvSpPr>
        <p:spPr>
          <a:xfrm>
            <a:off x="1828802" y="128337"/>
            <a:ext cx="85452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500"/>
              <a:t>Binary Snow Product: Evaluation Approach</a:t>
            </a:r>
            <a:endParaRPr sz="3500"/>
          </a:p>
        </p:txBody>
      </p:sp>
      <p:sp>
        <p:nvSpPr>
          <p:cNvPr id="293" name="Google Shape;293;p48"/>
          <p:cNvSpPr txBox="1"/>
          <p:nvPr>
            <p:ph idx="1" type="body"/>
          </p:nvPr>
        </p:nvSpPr>
        <p:spPr>
          <a:xfrm>
            <a:off x="304800" y="1416276"/>
            <a:ext cx="11582400" cy="138131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400"/>
              <a:t>   - Direct comparison with in situ snow observations (GHCN-D)</a:t>
            </a:r>
            <a:endParaRPr/>
          </a:p>
          <a:p>
            <a:pPr indent="0" lvl="0" marL="0" rtl="0" algn="l">
              <a:lnSpc>
                <a:spcPct val="100000"/>
              </a:lnSpc>
              <a:spcBef>
                <a:spcPts val="360"/>
              </a:spcBef>
              <a:spcAft>
                <a:spcPts val="0"/>
              </a:spcAft>
              <a:buSzPts val="1800"/>
              <a:buNone/>
            </a:pPr>
            <a:r>
              <a:rPr lang="en-US" sz="2400"/>
              <a:t>   - Comparison with IMS (NOAA Interactive) snow product</a:t>
            </a:r>
            <a:endParaRPr/>
          </a:p>
          <a:p>
            <a:pPr indent="0" lvl="0" marL="0" rtl="0" algn="l">
              <a:lnSpc>
                <a:spcPct val="100000"/>
              </a:lnSpc>
              <a:spcBef>
                <a:spcPts val="360"/>
              </a:spcBef>
              <a:spcAft>
                <a:spcPts val="0"/>
              </a:spcAft>
              <a:buSzPts val="1800"/>
              <a:buNone/>
            </a:pPr>
            <a:r>
              <a:rPr lang="en-US" sz="2400"/>
              <a:t>   - ABI daytime clear-sky snow retrievals used</a:t>
            </a:r>
            <a:endParaRPr/>
          </a:p>
          <a:p>
            <a:pPr indent="0" lvl="0" marL="0" rtl="0" algn="l">
              <a:lnSpc>
                <a:spcPct val="100000"/>
              </a:lnSpc>
              <a:spcBef>
                <a:spcPts val="360"/>
              </a:spcBef>
              <a:spcAft>
                <a:spcPts val="0"/>
              </a:spcAft>
              <a:buSzPts val="1800"/>
              <a:buNone/>
            </a:pPr>
            <a:r>
              <a:t/>
            </a:r>
            <a:endParaRPr sz="2400"/>
          </a:p>
          <a:p>
            <a:pPr indent="0" lvl="0" marL="0" rtl="0" algn="l">
              <a:lnSpc>
                <a:spcPct val="100000"/>
              </a:lnSpc>
              <a:spcBef>
                <a:spcPts val="360"/>
              </a:spcBef>
              <a:spcAft>
                <a:spcPts val="0"/>
              </a:spcAft>
              <a:buSzPts val="1800"/>
              <a:buNone/>
            </a:pPr>
            <a:r>
              <a:t/>
            </a:r>
            <a:endParaRPr sz="2400"/>
          </a:p>
        </p:txBody>
      </p:sp>
      <p:sp>
        <p:nvSpPr>
          <p:cNvPr id="294" name="Google Shape;294;p48"/>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
        <p:nvSpPr>
          <p:cNvPr id="295" name="Google Shape;295;p48"/>
          <p:cNvSpPr txBox="1"/>
          <p:nvPr/>
        </p:nvSpPr>
        <p:spPr>
          <a:xfrm>
            <a:off x="1344469" y="5693668"/>
            <a:ext cx="4168673" cy="95410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In the peak of the winter seasons snow depth are available from  over 5,000 stations in North America. Most stations are located below 55</a:t>
            </a:r>
            <a:r>
              <a:rPr b="0" baseline="30000" i="0" lang="en-US" sz="1400" u="none" cap="none" strike="noStrike">
                <a:solidFill>
                  <a:srgbClr val="000000"/>
                </a:solidFill>
                <a:latin typeface="Arial"/>
                <a:ea typeface="Arial"/>
                <a:cs typeface="Arial"/>
                <a:sym typeface="Arial"/>
              </a:rPr>
              <a:t>0</a:t>
            </a:r>
            <a:r>
              <a:rPr b="0" i="0" lang="en-US" sz="1400" u="none" cap="none" strike="noStrike">
                <a:solidFill>
                  <a:srgbClr val="000000"/>
                </a:solidFill>
                <a:latin typeface="Arial"/>
                <a:ea typeface="Arial"/>
                <a:cs typeface="Arial"/>
                <a:sym typeface="Arial"/>
              </a:rPr>
              <a:t>N latitude.  </a:t>
            </a:r>
            <a:endParaRPr/>
          </a:p>
        </p:txBody>
      </p:sp>
      <p:pic>
        <p:nvPicPr>
          <p:cNvPr id="296" name="Google Shape;296;p48"/>
          <p:cNvPicPr preferRelativeResize="0"/>
          <p:nvPr/>
        </p:nvPicPr>
        <p:blipFill rotWithShape="1">
          <a:blip r:embed="rId3">
            <a:alphaModFix/>
          </a:blip>
          <a:srcRect b="0" l="0" r="0" t="0"/>
          <a:stretch/>
        </p:blipFill>
        <p:spPr>
          <a:xfrm>
            <a:off x="1344469" y="3018158"/>
            <a:ext cx="4218214" cy="2536828"/>
          </a:xfrm>
          <a:prstGeom prst="rect">
            <a:avLst/>
          </a:prstGeom>
          <a:noFill/>
          <a:ln>
            <a:noFill/>
          </a:ln>
        </p:spPr>
      </p:pic>
      <p:pic>
        <p:nvPicPr>
          <p:cNvPr descr="Thumbnail image &#10;                 of current North American snow and ice chart" id="297" name="Google Shape;297;p48"/>
          <p:cNvPicPr preferRelativeResize="0"/>
          <p:nvPr/>
        </p:nvPicPr>
        <p:blipFill rotWithShape="1">
          <a:blip r:embed="rId4">
            <a:alphaModFix/>
          </a:blip>
          <a:srcRect b="0" l="0" r="0" t="0"/>
          <a:stretch/>
        </p:blipFill>
        <p:spPr>
          <a:xfrm>
            <a:off x="8082411" y="3018158"/>
            <a:ext cx="2585274" cy="2585274"/>
          </a:xfrm>
          <a:prstGeom prst="rect">
            <a:avLst/>
          </a:prstGeom>
          <a:noFill/>
          <a:ln>
            <a:noFill/>
          </a:ln>
        </p:spPr>
      </p:pic>
      <p:sp>
        <p:nvSpPr>
          <p:cNvPr id="298" name="Google Shape;298;p48"/>
          <p:cNvSpPr txBox="1"/>
          <p:nvPr/>
        </p:nvSpPr>
        <p:spPr>
          <a:xfrm>
            <a:off x="7290712" y="5691055"/>
            <a:ext cx="4168673" cy="95410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IMS daily charts at 4 km resolution are routinely produced at NOAA National Ice Center and are available from NSIDC. Charts cover only the Northern Hemisphere.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2"/>
          <p:cNvSpPr txBox="1"/>
          <p:nvPr>
            <p:ph type="title"/>
          </p:nvPr>
        </p:nvSpPr>
        <p:spPr>
          <a:xfrm>
            <a:off x="1828802" y="128337"/>
            <a:ext cx="8545095" cy="9686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a:t>Outline</a:t>
            </a:r>
            <a:endParaRPr/>
          </a:p>
        </p:txBody>
      </p:sp>
      <p:sp>
        <p:nvSpPr>
          <p:cNvPr id="76" name="Google Shape;76;p2"/>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
        <p:nvSpPr>
          <p:cNvPr id="77" name="Google Shape;77;p2"/>
          <p:cNvSpPr txBox="1"/>
          <p:nvPr/>
        </p:nvSpPr>
        <p:spPr>
          <a:xfrm>
            <a:off x="792175" y="1514362"/>
            <a:ext cx="10808154" cy="4707144"/>
          </a:xfrm>
          <a:prstGeom prst="rect">
            <a:avLst/>
          </a:prstGeom>
          <a:noFill/>
          <a:ln>
            <a:noFill/>
          </a:ln>
        </p:spPr>
        <p:txBody>
          <a:bodyPr anchorCtr="0" anchor="t" bIns="45700" lIns="91425" spcFirstLastPara="1" rIns="91425" wrap="square" tIns="45700">
            <a:noAutofit/>
          </a:bodyPr>
          <a:lstStyle/>
          <a:p>
            <a:pPr indent="-312270" lvl="0" marL="457200" marR="0" rtl="0" algn="l">
              <a:lnSpc>
                <a:spcPct val="90000"/>
              </a:lnSpc>
              <a:spcBef>
                <a:spcPts val="1000"/>
              </a:spcBef>
              <a:spcAft>
                <a:spcPts val="0"/>
              </a:spcAft>
              <a:buClr>
                <a:schemeClr val="lt1"/>
              </a:buClr>
              <a:buSzPts val="1318"/>
              <a:buFont typeface="Noto Sans Symbols"/>
              <a:buChar char="❖"/>
            </a:pPr>
            <a:r>
              <a:rPr lang="en-US" sz="2000">
                <a:solidFill>
                  <a:schemeClr val="lt1"/>
                </a:solidFill>
                <a:latin typeface="Calibri"/>
                <a:ea typeface="Calibri"/>
                <a:cs typeface="Calibri"/>
                <a:sym typeface="Calibri"/>
              </a:rPr>
              <a:t>P</a:t>
            </a:r>
            <a:r>
              <a:rPr b="0" i="0" lang="en-US" sz="2000" u="none" cap="none" strike="noStrike">
                <a:solidFill>
                  <a:schemeClr val="lt1"/>
                </a:solidFill>
                <a:latin typeface="Calibri"/>
                <a:ea typeface="Calibri"/>
                <a:cs typeface="Calibri"/>
                <a:sym typeface="Calibri"/>
              </a:rPr>
              <a:t>roduct and </a:t>
            </a:r>
            <a:r>
              <a:rPr lang="en-US" sz="2000">
                <a:solidFill>
                  <a:schemeClr val="lt1"/>
                </a:solidFill>
                <a:latin typeface="Calibri"/>
                <a:ea typeface="Calibri"/>
                <a:cs typeface="Calibri"/>
                <a:sym typeface="Calibri"/>
              </a:rPr>
              <a:t>A</a:t>
            </a:r>
            <a:r>
              <a:rPr b="0" i="0" lang="en-US" sz="2000" u="none" cap="none" strike="noStrike">
                <a:solidFill>
                  <a:schemeClr val="lt1"/>
                </a:solidFill>
                <a:latin typeface="Calibri"/>
                <a:ea typeface="Calibri"/>
                <a:cs typeface="Calibri"/>
                <a:sym typeface="Calibri"/>
              </a:rPr>
              <a:t>lgorithm </a:t>
            </a:r>
            <a:r>
              <a:rPr lang="en-US" sz="2000">
                <a:solidFill>
                  <a:schemeClr val="lt1"/>
                </a:solidFill>
                <a:latin typeface="Calibri"/>
                <a:ea typeface="Calibri"/>
                <a:cs typeface="Calibri"/>
                <a:sym typeface="Calibri"/>
              </a:rPr>
              <a:t>O</a:t>
            </a:r>
            <a:r>
              <a:rPr b="0" i="0" lang="en-US" sz="2000" u="none" cap="none" strike="noStrike">
                <a:solidFill>
                  <a:schemeClr val="lt1"/>
                </a:solidFill>
                <a:latin typeface="Calibri"/>
                <a:ea typeface="Calibri"/>
                <a:cs typeface="Calibri"/>
                <a:sym typeface="Calibri"/>
              </a:rPr>
              <a:t>verview</a:t>
            </a:r>
            <a:endParaRPr b="0" i="0" sz="600" u="none" cap="none" strike="noStrike">
              <a:solidFill>
                <a:srgbClr val="000000"/>
              </a:solidFill>
              <a:latin typeface="Arial"/>
              <a:ea typeface="Arial"/>
              <a:cs typeface="Arial"/>
              <a:sym typeface="Arial"/>
            </a:endParaRPr>
          </a:p>
          <a:p>
            <a:pPr indent="-312270" lvl="0" marL="457200" marR="0" rtl="0" algn="l">
              <a:lnSpc>
                <a:spcPct val="90000"/>
              </a:lnSpc>
              <a:spcBef>
                <a:spcPts val="1000"/>
              </a:spcBef>
              <a:spcAft>
                <a:spcPts val="0"/>
              </a:spcAft>
              <a:buClr>
                <a:schemeClr val="lt1"/>
              </a:buClr>
              <a:buSzPts val="1318"/>
              <a:buFont typeface="Noto Sans Symbols"/>
              <a:buChar char="❖"/>
            </a:pPr>
            <a:r>
              <a:rPr lang="en-US" sz="2000">
                <a:solidFill>
                  <a:schemeClr val="lt1"/>
                </a:solidFill>
                <a:latin typeface="Calibri"/>
                <a:ea typeface="Calibri"/>
                <a:cs typeface="Calibri"/>
                <a:sym typeface="Calibri"/>
              </a:rPr>
              <a:t>Snow Product Quality Evaluation</a:t>
            </a:r>
            <a:endParaRPr sz="2000">
              <a:solidFill>
                <a:schemeClr val="lt1"/>
              </a:solidFill>
              <a:latin typeface="Calibri"/>
              <a:ea typeface="Calibri"/>
              <a:cs typeface="Calibri"/>
              <a:sym typeface="Calibri"/>
            </a:endParaRPr>
          </a:p>
          <a:p>
            <a:pPr indent="-312270" lvl="0" marL="457200" marR="0" rtl="0" algn="l">
              <a:lnSpc>
                <a:spcPct val="90000"/>
              </a:lnSpc>
              <a:spcBef>
                <a:spcPts val="1000"/>
              </a:spcBef>
              <a:spcAft>
                <a:spcPts val="0"/>
              </a:spcAft>
              <a:buClr>
                <a:schemeClr val="lt1"/>
              </a:buClr>
              <a:buSzPts val="1318"/>
              <a:buFont typeface="Noto Sans Symbols"/>
              <a:buChar char="❖"/>
            </a:pPr>
            <a:r>
              <a:rPr lang="en-US" sz="2000">
                <a:solidFill>
                  <a:schemeClr val="lt1"/>
                </a:solidFill>
                <a:latin typeface="Calibri"/>
                <a:ea typeface="Calibri"/>
                <a:cs typeface="Calibri"/>
                <a:sym typeface="Calibri"/>
              </a:rPr>
              <a:t>Product </a:t>
            </a:r>
            <a:r>
              <a:rPr b="0" i="0" lang="en-US" sz="2000" u="none" cap="none" strike="noStrike">
                <a:solidFill>
                  <a:schemeClr val="lt1"/>
                </a:solidFill>
                <a:latin typeface="Calibri"/>
                <a:ea typeface="Calibri"/>
                <a:cs typeface="Calibri"/>
                <a:sym typeface="Calibri"/>
              </a:rPr>
              <a:t>Validation / Accuracy Assessment</a:t>
            </a:r>
            <a:endParaRPr b="0" i="0" sz="2000" u="none" cap="none" strike="noStrike">
              <a:solidFill>
                <a:schemeClr val="lt1"/>
              </a:solidFill>
              <a:latin typeface="Calibri"/>
              <a:ea typeface="Calibri"/>
              <a:cs typeface="Calibri"/>
              <a:sym typeface="Calibri"/>
            </a:endParaRPr>
          </a:p>
          <a:p>
            <a:pPr indent="-355577" lvl="0" marL="457200" marR="0" rtl="0" algn="l">
              <a:lnSpc>
                <a:spcPct val="90000"/>
              </a:lnSpc>
              <a:spcBef>
                <a:spcPts val="100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Identified Issues</a:t>
            </a:r>
            <a:endParaRPr sz="2000">
              <a:solidFill>
                <a:schemeClr val="lt1"/>
              </a:solidFill>
              <a:latin typeface="Calibri"/>
              <a:ea typeface="Calibri"/>
              <a:cs typeface="Calibri"/>
              <a:sym typeface="Calibri"/>
            </a:endParaRPr>
          </a:p>
          <a:p>
            <a:pPr indent="-342900" lvl="0" marL="457200" marR="0" rtl="0" algn="l">
              <a:lnSpc>
                <a:spcPct val="90000"/>
              </a:lnSpc>
              <a:spcBef>
                <a:spcPts val="500"/>
              </a:spcBef>
              <a:spcAft>
                <a:spcPts val="0"/>
              </a:spcAft>
              <a:buClr>
                <a:schemeClr val="lt1"/>
              </a:buClr>
              <a:buSzPts val="1800"/>
              <a:buFont typeface="Courier New"/>
              <a:buChar char="❖"/>
            </a:pPr>
            <a:r>
              <a:rPr b="0" i="0" lang="en-US" sz="2000" u="none" cap="none" strike="noStrike">
                <a:solidFill>
                  <a:schemeClr val="lt1"/>
                </a:solidFill>
                <a:latin typeface="Calibri"/>
                <a:ea typeface="Calibri"/>
                <a:cs typeface="Calibri"/>
                <a:sym typeface="Calibri"/>
              </a:rPr>
              <a:t>Provisional Maturity Assessment</a:t>
            </a:r>
            <a:endParaRPr b="0"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500"/>
              </a:spcBef>
              <a:spcAft>
                <a:spcPts val="0"/>
              </a:spcAft>
              <a:buClr>
                <a:schemeClr val="lt1"/>
              </a:buClr>
              <a:buSzPts val="2000"/>
              <a:buFont typeface="Calibri"/>
              <a:buChar char="❖"/>
            </a:pPr>
            <a:r>
              <a:rPr b="0" i="0" lang="en-US" sz="2000" u="none" cap="none" strike="noStrike">
                <a:solidFill>
                  <a:schemeClr val="lt1"/>
                </a:solidFill>
                <a:latin typeface="Calibri"/>
                <a:ea typeface="Calibri"/>
                <a:cs typeface="Calibri"/>
                <a:sym typeface="Calibri"/>
              </a:rPr>
              <a:t>Path to Full Validation</a:t>
            </a:r>
            <a:endParaRPr b="0"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500"/>
              </a:spcBef>
              <a:spcAft>
                <a:spcPts val="0"/>
              </a:spcAft>
              <a:buClr>
                <a:schemeClr val="lt1"/>
              </a:buClr>
              <a:buSzPts val="2000"/>
              <a:buFont typeface="Calibri"/>
              <a:buChar char="❖"/>
            </a:pPr>
            <a:r>
              <a:rPr b="0" i="0" lang="en-US" sz="2000" u="none" cap="none" strike="noStrike">
                <a:solidFill>
                  <a:schemeClr val="lt1"/>
                </a:solidFill>
                <a:latin typeface="Calibri"/>
                <a:ea typeface="Calibri"/>
                <a:cs typeface="Calibri"/>
                <a:sym typeface="Calibri"/>
              </a:rPr>
              <a:t>Summary and Recommendations</a:t>
            </a:r>
            <a:endParaRPr b="0" i="0" sz="2000" u="none" cap="none" strike="noStrike">
              <a:solidFill>
                <a:schemeClr val="lt1"/>
              </a:solidFill>
              <a:latin typeface="Calibri"/>
              <a:ea typeface="Calibri"/>
              <a:cs typeface="Calibri"/>
              <a:sym typeface="Calibri"/>
            </a:endParaRPr>
          </a:p>
        </p:txBody>
      </p:sp>
      <p:pic>
        <p:nvPicPr>
          <p:cNvPr id="78" name="Google Shape;78;p2"/>
          <p:cNvPicPr preferRelativeResize="0"/>
          <p:nvPr/>
        </p:nvPicPr>
        <p:blipFill rotWithShape="1">
          <a:blip r:embed="rId3">
            <a:alphaModFix/>
          </a:blip>
          <a:srcRect b="0" l="0" r="0" t="0"/>
          <a:stretch/>
        </p:blipFill>
        <p:spPr>
          <a:xfrm>
            <a:off x="6787451" y="2705636"/>
            <a:ext cx="4612374" cy="3074899"/>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https://www.star.nesdis.noaa.gov/smcd/emb/snow/abi/plots/abi_g19_synop_compare.png" id="303" name="Google Shape;303;p31"/>
          <p:cNvPicPr preferRelativeResize="0"/>
          <p:nvPr/>
        </p:nvPicPr>
        <p:blipFill rotWithShape="1">
          <a:blip r:embed="rId3">
            <a:alphaModFix/>
          </a:blip>
          <a:srcRect b="0" l="0" r="0" t="0"/>
          <a:stretch/>
        </p:blipFill>
        <p:spPr>
          <a:xfrm>
            <a:off x="2764976" y="3967896"/>
            <a:ext cx="6877475" cy="2751004"/>
          </a:xfrm>
          <a:prstGeom prst="rect">
            <a:avLst/>
          </a:prstGeom>
          <a:noFill/>
          <a:ln>
            <a:noFill/>
          </a:ln>
        </p:spPr>
      </p:pic>
      <p:sp>
        <p:nvSpPr>
          <p:cNvPr id="304" name="Google Shape;304;p31"/>
          <p:cNvSpPr txBox="1"/>
          <p:nvPr>
            <p:ph type="title"/>
          </p:nvPr>
        </p:nvSpPr>
        <p:spPr>
          <a:xfrm>
            <a:off x="729225" y="183525"/>
            <a:ext cx="108735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Binary Snow: G19 ABI vs In Situ Data</a:t>
            </a:r>
            <a:endParaRPr/>
          </a:p>
        </p:txBody>
      </p:sp>
      <p:sp>
        <p:nvSpPr>
          <p:cNvPr id="305" name="Google Shape;305;p31"/>
          <p:cNvSpPr txBox="1"/>
          <p:nvPr>
            <p:ph idx="1" type="body"/>
          </p:nvPr>
        </p:nvSpPr>
        <p:spPr>
          <a:xfrm>
            <a:off x="281900" y="1247626"/>
            <a:ext cx="11441400" cy="2622300"/>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SzPts val="1800"/>
              <a:buNone/>
            </a:pPr>
            <a:r>
              <a:rPr lang="en-US" sz="2000"/>
              <a:t>    - About 1000 matched clear-sky observations daily. WMO, COOP, CoCoRAHS, SNOTEL. </a:t>
            </a:r>
            <a:endParaRPr/>
          </a:p>
          <a:p>
            <a:pPr indent="0" lvl="0" marL="114300" rtl="0" algn="l">
              <a:lnSpc>
                <a:spcPct val="100000"/>
              </a:lnSpc>
              <a:spcBef>
                <a:spcPts val="360"/>
              </a:spcBef>
              <a:spcAft>
                <a:spcPts val="0"/>
              </a:spcAft>
              <a:buSzPts val="1800"/>
              <a:buNone/>
            </a:pPr>
            <a:r>
              <a:rPr lang="en-US" sz="2000"/>
              <a:t>     - </a:t>
            </a:r>
            <a:r>
              <a:rPr lang="en-US" sz="2000">
                <a:solidFill>
                  <a:schemeClr val="lt1"/>
                </a:solidFill>
              </a:rPr>
              <a:t>89.5 to 92.1% mean agreement of ABI snow cover to the station data at 1500 to 2100 UTC</a:t>
            </a:r>
            <a:endParaRPr sz="2000">
              <a:solidFill>
                <a:schemeClr val="lt1"/>
              </a:solidFill>
            </a:endParaRPr>
          </a:p>
          <a:p>
            <a:pPr indent="0" lvl="0" marL="114300" rtl="0" algn="l">
              <a:lnSpc>
                <a:spcPct val="100000"/>
              </a:lnSpc>
              <a:spcBef>
                <a:spcPts val="360"/>
              </a:spcBef>
              <a:spcAft>
                <a:spcPts val="0"/>
              </a:spcAft>
              <a:buSzPts val="1800"/>
              <a:buNone/>
            </a:pPr>
            <a:r>
              <a:rPr lang="en-US" sz="2000"/>
              <a:t>	       - This generally satisfies the required 0.90 probability of correct snow/no-snow  discrimination</a:t>
            </a:r>
            <a:endParaRPr/>
          </a:p>
          <a:p>
            <a:pPr indent="0" lvl="0" marL="114300" rtl="0" algn="l">
              <a:lnSpc>
                <a:spcPct val="100000"/>
              </a:lnSpc>
              <a:spcBef>
                <a:spcPts val="360"/>
              </a:spcBef>
              <a:spcAft>
                <a:spcPts val="0"/>
              </a:spcAft>
              <a:buSzPts val="1800"/>
              <a:buNone/>
            </a:pPr>
            <a:r>
              <a:rPr lang="en-US" sz="2000"/>
              <a:t>    - Part of disagreement is due to </a:t>
            </a:r>
            <a:endParaRPr/>
          </a:p>
          <a:p>
            <a:pPr indent="0" lvl="0" marL="114300" rtl="0" algn="l">
              <a:lnSpc>
                <a:spcPct val="100000"/>
              </a:lnSpc>
              <a:spcBef>
                <a:spcPts val="360"/>
              </a:spcBef>
              <a:spcAft>
                <a:spcPts val="0"/>
              </a:spcAft>
              <a:buSzPts val="1800"/>
              <a:buNone/>
            </a:pPr>
            <a:r>
              <a:rPr lang="en-US" sz="2000"/>
              <a:t>	     - Errors in station reports (~1-2%) </a:t>
            </a:r>
            <a:endParaRPr/>
          </a:p>
          <a:p>
            <a:pPr indent="0" lvl="0" marL="114300" rtl="0" algn="l">
              <a:lnSpc>
                <a:spcPct val="100000"/>
              </a:lnSpc>
              <a:spcBef>
                <a:spcPts val="360"/>
              </a:spcBef>
              <a:spcAft>
                <a:spcPts val="0"/>
              </a:spcAft>
              <a:buSzPts val="1800"/>
              <a:buNone/>
            </a:pPr>
            <a:r>
              <a:rPr lang="en-US" sz="2000"/>
              <a:t>	     - Lack of ortho-corrected navigation of ABI imagery</a:t>
            </a:r>
            <a:endParaRPr sz="2000"/>
          </a:p>
          <a:p>
            <a:pPr indent="0" lvl="0" marL="114300" rtl="0" algn="l">
              <a:lnSpc>
                <a:spcPct val="100000"/>
              </a:lnSpc>
              <a:spcBef>
                <a:spcPts val="360"/>
              </a:spcBef>
              <a:spcAft>
                <a:spcPts val="0"/>
              </a:spcAft>
              <a:buSzPts val="1800"/>
              <a:buNone/>
            </a:pPr>
            <a:r>
              <a:rPr lang="en-US" sz="2000"/>
              <a:t>          -  Large solar zenith angles at 2300 UTC</a:t>
            </a:r>
            <a:endParaRPr sz="2000"/>
          </a:p>
          <a:p>
            <a:pPr indent="0" lvl="0" marL="114300" rtl="0" algn="l">
              <a:lnSpc>
                <a:spcPct val="100000"/>
              </a:lnSpc>
              <a:spcBef>
                <a:spcPts val="360"/>
              </a:spcBef>
              <a:spcAft>
                <a:spcPts val="0"/>
              </a:spcAft>
              <a:buSzPts val="1800"/>
              <a:buNone/>
            </a:pPr>
            <a:r>
              <a:t/>
            </a:r>
            <a:endParaRPr sz="2000"/>
          </a:p>
        </p:txBody>
      </p:sp>
      <p:sp>
        <p:nvSpPr>
          <p:cNvPr id="306" name="Google Shape;306;p31"/>
          <p:cNvSpPr txBox="1"/>
          <p:nvPr/>
        </p:nvSpPr>
        <p:spPr>
          <a:xfrm>
            <a:off x="3484747" y="5232910"/>
            <a:ext cx="3330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Estimated daily rate of agreement of ABI snow vs in situ data</a:t>
            </a:r>
            <a:endParaRPr/>
          </a:p>
        </p:txBody>
      </p:sp>
      <p:sp>
        <p:nvSpPr>
          <p:cNvPr id="307" name="Google Shape;307;p31"/>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9"/>
          <p:cNvSpPr txBox="1"/>
          <p:nvPr>
            <p:ph type="title"/>
          </p:nvPr>
        </p:nvSpPr>
        <p:spPr>
          <a:xfrm>
            <a:off x="729225" y="183525"/>
            <a:ext cx="108735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Binary Snow Map: G19 ABI vs IMS</a:t>
            </a:r>
            <a:endParaRPr/>
          </a:p>
        </p:txBody>
      </p:sp>
      <p:sp>
        <p:nvSpPr>
          <p:cNvPr id="313" name="Google Shape;313;p49"/>
          <p:cNvSpPr txBox="1"/>
          <p:nvPr>
            <p:ph idx="1" type="body"/>
          </p:nvPr>
        </p:nvSpPr>
        <p:spPr>
          <a:xfrm>
            <a:off x="0" y="1384524"/>
            <a:ext cx="12192000" cy="1581300"/>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SzPts val="1800"/>
              <a:buNone/>
            </a:pPr>
            <a:r>
              <a:rPr lang="en-US" sz="2000"/>
              <a:t>    - Comparison performed over all North America land area within GOES-16 coverage</a:t>
            </a:r>
            <a:endParaRPr/>
          </a:p>
          <a:p>
            <a:pPr indent="0" lvl="0" marL="114300" rtl="0" algn="l">
              <a:lnSpc>
                <a:spcPct val="100000"/>
              </a:lnSpc>
              <a:spcBef>
                <a:spcPts val="360"/>
              </a:spcBef>
              <a:spcAft>
                <a:spcPts val="0"/>
              </a:spcAft>
              <a:buSzPts val="1800"/>
              <a:buNone/>
            </a:pPr>
            <a:r>
              <a:rPr lang="en-US" sz="2000"/>
              <a:t>    - ABI clear-sky retrievals used</a:t>
            </a:r>
            <a:endParaRPr/>
          </a:p>
          <a:p>
            <a:pPr indent="0" lvl="0" marL="114300" rtl="0" algn="l">
              <a:lnSpc>
                <a:spcPct val="100000"/>
              </a:lnSpc>
              <a:spcBef>
                <a:spcPts val="360"/>
              </a:spcBef>
              <a:spcAft>
                <a:spcPts val="0"/>
              </a:spcAft>
              <a:buSzPts val="1800"/>
              <a:buNone/>
            </a:pPr>
            <a:r>
              <a:rPr lang="en-US" sz="2000"/>
              <a:t>    - </a:t>
            </a:r>
            <a:r>
              <a:rPr lang="en-US" sz="2000">
                <a:solidFill>
                  <a:schemeClr val="lt1"/>
                </a:solidFill>
              </a:rPr>
              <a:t>89.</a:t>
            </a:r>
            <a:r>
              <a:rPr lang="en-US" sz="2000"/>
              <a:t>7</a:t>
            </a:r>
            <a:r>
              <a:rPr lang="en-US" sz="2000">
                <a:solidFill>
                  <a:schemeClr val="lt1"/>
                </a:solidFill>
              </a:rPr>
              <a:t>-92.8% mean agreement on the snow cover distribution in October 2024-February 2025</a:t>
            </a:r>
            <a:endParaRPr sz="2000">
              <a:solidFill>
                <a:schemeClr val="lt1"/>
              </a:solidFill>
            </a:endParaRPr>
          </a:p>
          <a:p>
            <a:pPr indent="0" lvl="0" marL="114300" rtl="0" algn="l">
              <a:lnSpc>
                <a:spcPct val="100000"/>
              </a:lnSpc>
              <a:spcBef>
                <a:spcPts val="360"/>
              </a:spcBef>
              <a:spcAft>
                <a:spcPts val="0"/>
              </a:spcAft>
              <a:buSzPts val="1800"/>
              <a:buNone/>
            </a:pPr>
            <a:r>
              <a:rPr lang="en-US" sz="2000"/>
              <a:t>   - The requirement of 0.90 (or 90%) probability of correct snow/no-snow </a:t>
            </a:r>
            <a:r>
              <a:rPr lang="en-US" sz="2000"/>
              <a:t>discrimination</a:t>
            </a:r>
            <a:r>
              <a:rPr lang="en-US" sz="2000"/>
              <a:t> is mostly met</a:t>
            </a:r>
            <a:endParaRPr sz="2000"/>
          </a:p>
          <a:p>
            <a:pPr indent="0" lvl="0" marL="0" rtl="0" algn="ctr">
              <a:spcBef>
                <a:spcPts val="0"/>
              </a:spcBef>
              <a:spcAft>
                <a:spcPts val="0"/>
              </a:spcAft>
              <a:buClr>
                <a:srgbClr val="000000"/>
              </a:buClr>
              <a:buFont typeface="Arial"/>
              <a:buNone/>
            </a:pPr>
            <a:r>
              <a:t/>
            </a:r>
            <a:endParaRPr sz="1400">
              <a:solidFill>
                <a:srgbClr val="000000"/>
              </a:solidFill>
              <a:latin typeface="Arial"/>
              <a:ea typeface="Arial"/>
              <a:cs typeface="Arial"/>
              <a:sym typeface="Arial"/>
            </a:endParaRPr>
          </a:p>
          <a:p>
            <a:pPr indent="0" lvl="0" marL="0" rtl="0" algn="ctr">
              <a:spcBef>
                <a:spcPts val="0"/>
              </a:spcBef>
              <a:spcAft>
                <a:spcPts val="0"/>
              </a:spcAft>
              <a:buClr>
                <a:srgbClr val="000000"/>
              </a:buClr>
              <a:buFont typeface="Arial"/>
              <a:buNone/>
            </a:pPr>
            <a:r>
              <a:t/>
            </a:r>
            <a:endParaRPr sz="1400">
              <a:solidFill>
                <a:srgbClr val="000000"/>
              </a:solidFill>
              <a:latin typeface="Arial"/>
              <a:ea typeface="Arial"/>
              <a:cs typeface="Arial"/>
              <a:sym typeface="Arial"/>
            </a:endParaRPr>
          </a:p>
          <a:p>
            <a:pPr indent="0" lvl="0" marL="114300" rtl="0" algn="l">
              <a:lnSpc>
                <a:spcPct val="100000"/>
              </a:lnSpc>
              <a:spcBef>
                <a:spcPts val="360"/>
              </a:spcBef>
              <a:spcAft>
                <a:spcPts val="0"/>
              </a:spcAft>
              <a:buSzPts val="1800"/>
              <a:buNone/>
            </a:pPr>
            <a:r>
              <a:t/>
            </a:r>
            <a:endParaRPr sz="2000"/>
          </a:p>
        </p:txBody>
      </p:sp>
      <p:sp>
        <p:nvSpPr>
          <p:cNvPr id="314" name="Google Shape;314;p49"/>
          <p:cNvSpPr txBox="1"/>
          <p:nvPr/>
        </p:nvSpPr>
        <p:spPr>
          <a:xfrm>
            <a:off x="9134241" y="5279135"/>
            <a:ext cx="1973029"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FFFF00"/>
                </a:solidFill>
                <a:latin typeface="Arial"/>
                <a:ea typeface="Arial"/>
                <a:cs typeface="Arial"/>
                <a:sym typeface="Arial"/>
              </a:rPr>
              <a:t>Estimated daily rate of agreement of ABI snow vs IMS</a:t>
            </a:r>
            <a:endParaRPr/>
          </a:p>
          <a:p>
            <a:pPr indent="0" lvl="0" marL="0" marR="0" rtl="0" algn="ctr">
              <a:lnSpc>
                <a:spcPct val="100000"/>
              </a:lnSpc>
              <a:spcBef>
                <a:spcPts val="0"/>
              </a:spcBef>
              <a:spcAft>
                <a:spcPts val="0"/>
              </a:spcAft>
              <a:buNone/>
            </a:pPr>
            <a:r>
              <a:rPr b="0" i="0" lang="en-US" sz="1600" u="none" cap="none" strike="noStrike">
                <a:solidFill>
                  <a:srgbClr val="FFFF00"/>
                </a:solidFill>
                <a:latin typeface="Arial"/>
                <a:ea typeface="Arial"/>
                <a:cs typeface="Arial"/>
                <a:sym typeface="Arial"/>
              </a:rPr>
              <a:t>North America </a:t>
            </a:r>
            <a:endParaRPr/>
          </a:p>
        </p:txBody>
      </p:sp>
      <p:sp>
        <p:nvSpPr>
          <p:cNvPr id="315" name="Google Shape;315;p49"/>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pic>
        <p:nvPicPr>
          <p:cNvPr id="316" name="Google Shape;316;p49"/>
          <p:cNvPicPr preferRelativeResize="0"/>
          <p:nvPr/>
        </p:nvPicPr>
        <p:blipFill>
          <a:blip r:embed="rId3">
            <a:alphaModFix/>
          </a:blip>
          <a:stretch>
            <a:fillRect/>
          </a:stretch>
        </p:blipFill>
        <p:spPr>
          <a:xfrm>
            <a:off x="659600" y="3370375"/>
            <a:ext cx="8194075" cy="3277625"/>
          </a:xfrm>
          <a:prstGeom prst="rect">
            <a:avLst/>
          </a:prstGeom>
          <a:noFill/>
          <a:ln>
            <a:noFill/>
          </a:ln>
        </p:spPr>
      </p:pic>
      <p:sp>
        <p:nvSpPr>
          <p:cNvPr id="317" name="Google Shape;317;p49"/>
          <p:cNvSpPr txBox="1"/>
          <p:nvPr/>
        </p:nvSpPr>
        <p:spPr>
          <a:xfrm>
            <a:off x="1696172" y="4716698"/>
            <a:ext cx="3330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Estimated daily rate of agreement of ABI snow vs </a:t>
            </a:r>
            <a:r>
              <a:rPr lang="en-US" sz="1600"/>
              <a:t>IMS</a:t>
            </a:r>
            <a:r>
              <a:rPr b="0" i="0" lang="en-US" sz="1600" u="none" cap="none" strike="noStrike">
                <a:solidFill>
                  <a:srgbClr val="000000"/>
                </a:solidFill>
                <a:latin typeface="Arial"/>
                <a:ea typeface="Arial"/>
                <a:cs typeface="Arial"/>
                <a:sym typeface="Arial"/>
              </a:rPr>
              <a:t> data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64"/>
          <p:cNvSpPr txBox="1"/>
          <p:nvPr>
            <p:ph type="title"/>
          </p:nvPr>
        </p:nvSpPr>
        <p:spPr>
          <a:xfrm>
            <a:off x="1807071" y="311190"/>
            <a:ext cx="85452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Binary Snow: Validation Statistics</a:t>
            </a:r>
            <a:endParaRPr/>
          </a:p>
        </p:txBody>
      </p:sp>
      <p:sp>
        <p:nvSpPr>
          <p:cNvPr id="324" name="Google Shape;324;p64"/>
          <p:cNvSpPr txBox="1"/>
          <p:nvPr>
            <p:ph idx="1" type="body"/>
          </p:nvPr>
        </p:nvSpPr>
        <p:spPr>
          <a:xfrm>
            <a:off x="304800" y="1465262"/>
            <a:ext cx="11582400" cy="96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000"/>
              <a:t>No specific requirements for ABI Binary Snow accuracy. We use VIIRS requirement instead </a:t>
            </a:r>
            <a:endParaRPr sz="2000"/>
          </a:p>
          <a:p>
            <a:pPr indent="0" lvl="0" marL="0" rtl="0" algn="l">
              <a:lnSpc>
                <a:spcPct val="100000"/>
              </a:lnSpc>
              <a:spcBef>
                <a:spcPts val="360"/>
              </a:spcBef>
              <a:spcAft>
                <a:spcPts val="0"/>
              </a:spcAft>
              <a:buSzPts val="1800"/>
              <a:buNone/>
            </a:pPr>
            <a:r>
              <a:rPr lang="en-US" sz="2000"/>
              <a:t>The GOES-19 ABI Binary Snow Cover mostly satisfies the product requirements for VIIRS </a:t>
            </a:r>
            <a:endParaRPr sz="2000"/>
          </a:p>
          <a:p>
            <a:pPr indent="0" lvl="0" marL="0" rtl="0" algn="l">
              <a:lnSpc>
                <a:spcPct val="100000"/>
              </a:lnSpc>
              <a:spcBef>
                <a:spcPts val="360"/>
              </a:spcBef>
              <a:spcAft>
                <a:spcPts val="0"/>
              </a:spcAft>
              <a:buSzPts val="1800"/>
              <a:buNone/>
            </a:pPr>
            <a:r>
              <a:t/>
            </a:r>
            <a:endParaRPr sz="2000"/>
          </a:p>
          <a:p>
            <a:pPr indent="0" lvl="0" marL="0" rtl="0" algn="l">
              <a:lnSpc>
                <a:spcPct val="100000"/>
              </a:lnSpc>
              <a:spcBef>
                <a:spcPts val="360"/>
              </a:spcBef>
              <a:spcAft>
                <a:spcPts val="0"/>
              </a:spcAft>
              <a:buSzPts val="1800"/>
              <a:buNone/>
            </a:pPr>
            <a:r>
              <a:t/>
            </a:r>
            <a:endParaRPr sz="2000"/>
          </a:p>
        </p:txBody>
      </p:sp>
      <p:sp>
        <p:nvSpPr>
          <p:cNvPr id="325" name="Google Shape;325;p64"/>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graphicFrame>
        <p:nvGraphicFramePr>
          <p:cNvPr id="326" name="Google Shape;326;p64"/>
          <p:cNvGraphicFramePr/>
          <p:nvPr/>
        </p:nvGraphicFramePr>
        <p:xfrm>
          <a:off x="718457" y="2771982"/>
          <a:ext cx="3000000" cy="3000000"/>
        </p:xfrm>
        <a:graphic>
          <a:graphicData uri="http://schemas.openxmlformats.org/drawingml/2006/table">
            <a:tbl>
              <a:tblPr>
                <a:noFill/>
                <a:tableStyleId>{F3078DFF-5573-4D1A-AB2A-78C6373C38E3}</a:tableStyleId>
              </a:tblPr>
              <a:tblGrid>
                <a:gridCol w="3218100"/>
                <a:gridCol w="1562100"/>
                <a:gridCol w="2371725"/>
                <a:gridCol w="1714500"/>
                <a:gridCol w="1771650"/>
              </a:tblGrid>
              <a:tr h="933450">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Product Requirement</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Satellite</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Requirement (VIIRS)</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Test Value (range)</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Pass/Fail</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r>
              <a:tr h="1143050">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Probability of Correct Snow/NoSnow Discrimination</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G19</a:t>
                      </a:r>
                      <a:endParaRPr sz="20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90%</a:t>
                      </a:r>
                      <a:endParaRPr sz="20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89.5-9</a:t>
                      </a:r>
                      <a:r>
                        <a:rPr lang="en-US" sz="2000">
                          <a:latin typeface="Calibri"/>
                          <a:ea typeface="Calibri"/>
                          <a:cs typeface="Calibri"/>
                          <a:sym typeface="Calibri"/>
                        </a:rPr>
                        <a:t>3.0</a:t>
                      </a:r>
                      <a:r>
                        <a:rPr lang="en-US" sz="2000" u="none" cap="none" strike="noStrike">
                          <a:latin typeface="Calibri"/>
                          <a:ea typeface="Calibri"/>
                          <a:cs typeface="Calibri"/>
                          <a:sym typeface="Calibri"/>
                        </a:rPr>
                        <a:t>%</a:t>
                      </a:r>
                      <a:r>
                        <a:rPr baseline="30000" lang="en-US" sz="2000" u="none" cap="none" strike="noStrike">
                          <a:latin typeface="Calibri"/>
                          <a:ea typeface="Calibri"/>
                          <a:cs typeface="Calibri"/>
                          <a:sym typeface="Calibri"/>
                        </a:rPr>
                        <a:t>*</a:t>
                      </a:r>
                      <a:endParaRPr sz="20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ctr">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Pass</a:t>
                      </a:r>
                      <a:endParaRPr sz="2000" u="none" cap="none" strike="noStrike">
                        <a:latin typeface="Calibri"/>
                        <a:ea typeface="Calibri"/>
                        <a:cs typeface="Calibri"/>
                        <a:sym typeface="Calibri"/>
                      </a:endParaRPr>
                    </a:p>
                  </a:txBody>
                  <a:tcPr marT="45725" marB="45725" marR="91450" marL="91450" anchor="ctr">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r>
            </a:tbl>
          </a:graphicData>
        </a:graphic>
      </p:graphicFrame>
      <p:sp>
        <p:nvSpPr>
          <p:cNvPr id="327" name="Google Shape;327;p64"/>
          <p:cNvSpPr txBox="1"/>
          <p:nvPr/>
        </p:nvSpPr>
        <p:spPr>
          <a:xfrm>
            <a:off x="498286" y="5545567"/>
            <a:ext cx="11195428" cy="988718"/>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360"/>
              </a:spcBef>
              <a:spcAft>
                <a:spcPts val="0"/>
              </a:spcAft>
              <a:buClr>
                <a:schemeClr val="lt1"/>
              </a:buClr>
              <a:buSzPts val="1800"/>
              <a:buFont typeface="Noto Sans Symbols"/>
              <a:buNone/>
            </a:pPr>
            <a:r>
              <a:rPr b="0" baseline="30000" i="0" lang="en-US" sz="2000" u="none" cap="none" strike="noStrike">
                <a:solidFill>
                  <a:schemeClr val="lt1"/>
                </a:solidFill>
                <a:latin typeface="Calibri"/>
                <a:ea typeface="Calibri"/>
                <a:cs typeface="Calibri"/>
                <a:sym typeface="Calibri"/>
              </a:rPr>
              <a:t>*</a:t>
            </a:r>
            <a:r>
              <a:rPr b="0" i="0" lang="en-US" sz="2000" u="none" cap="none" strike="noStrike">
                <a:solidFill>
                  <a:schemeClr val="lt1"/>
                </a:solidFill>
                <a:latin typeface="Calibri"/>
                <a:ea typeface="Calibri"/>
                <a:cs typeface="Calibri"/>
                <a:sym typeface="Calibri"/>
              </a:rPr>
              <a:t>For ABI observations over North America during November – </a:t>
            </a:r>
            <a:r>
              <a:rPr lang="en-US" sz="2000">
                <a:solidFill>
                  <a:schemeClr val="lt1"/>
                </a:solidFill>
                <a:latin typeface="Calibri"/>
                <a:ea typeface="Calibri"/>
                <a:cs typeface="Calibri"/>
                <a:sym typeface="Calibri"/>
              </a:rPr>
              <a:t>February</a:t>
            </a:r>
            <a:r>
              <a:rPr b="0" i="0" lang="en-US" sz="2000" u="none" cap="none" strike="noStrike">
                <a:solidFill>
                  <a:schemeClr val="lt1"/>
                </a:solidFill>
                <a:latin typeface="Calibri"/>
                <a:ea typeface="Calibri"/>
                <a:cs typeface="Calibri"/>
                <a:sym typeface="Calibri"/>
              </a:rPr>
              <a:t> time period at 1</a:t>
            </a:r>
            <a:r>
              <a:rPr lang="en-US" sz="2000">
                <a:solidFill>
                  <a:schemeClr val="lt1"/>
                </a:solidFill>
                <a:latin typeface="Calibri"/>
                <a:ea typeface="Calibri"/>
                <a:cs typeface="Calibri"/>
                <a:sym typeface="Calibri"/>
              </a:rPr>
              <a:t>3</a:t>
            </a:r>
            <a:r>
              <a:rPr b="0" i="0" lang="en-US" sz="2000" u="none" cap="none" strike="noStrike">
                <a:solidFill>
                  <a:schemeClr val="lt1"/>
                </a:solidFill>
                <a:latin typeface="Calibri"/>
                <a:ea typeface="Calibri"/>
                <a:cs typeface="Calibri"/>
                <a:sym typeface="Calibri"/>
              </a:rPr>
              <a:t>00 to 2</a:t>
            </a:r>
            <a:r>
              <a:rPr lang="en-US" sz="2000">
                <a:solidFill>
                  <a:schemeClr val="lt1"/>
                </a:solidFill>
                <a:latin typeface="Calibri"/>
                <a:ea typeface="Calibri"/>
                <a:cs typeface="Calibri"/>
                <a:sym typeface="Calibri"/>
              </a:rPr>
              <a:t>3</a:t>
            </a:r>
            <a:r>
              <a:rPr b="0" i="0" lang="en-US" sz="2000" u="none" cap="none" strike="noStrike">
                <a:solidFill>
                  <a:schemeClr val="lt1"/>
                </a:solidFill>
                <a:latin typeface="Calibri"/>
                <a:ea typeface="Calibri"/>
                <a:cs typeface="Calibri"/>
                <a:sym typeface="Calibri"/>
              </a:rPr>
              <a:t>00 UTC.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83"/>
          <p:cNvSpPr txBox="1"/>
          <p:nvPr>
            <p:ph type="title"/>
          </p:nvPr>
        </p:nvSpPr>
        <p:spPr>
          <a:xfrm>
            <a:off x="1807071" y="311190"/>
            <a:ext cx="85452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500"/>
              <a:t>Fractional Snow Cover: Evaluation Approach</a:t>
            </a:r>
            <a:endParaRPr sz="3500"/>
          </a:p>
        </p:txBody>
      </p:sp>
      <p:sp>
        <p:nvSpPr>
          <p:cNvPr id="334" name="Google Shape;334;p83"/>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
        <p:nvSpPr>
          <p:cNvPr id="335" name="Google Shape;335;p83"/>
          <p:cNvSpPr txBox="1"/>
          <p:nvPr>
            <p:ph idx="1" type="body"/>
          </p:nvPr>
        </p:nvSpPr>
        <p:spPr>
          <a:xfrm>
            <a:off x="304800" y="1465252"/>
            <a:ext cx="11582400" cy="3934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360"/>
              </a:spcBef>
              <a:spcAft>
                <a:spcPts val="0"/>
              </a:spcAft>
              <a:buNone/>
            </a:pPr>
            <a:r>
              <a:rPr lang="en-US" sz="2000"/>
              <a:t>“Viewable snow fraction” is a remotely sensed parameter. It is not observed in situ.</a:t>
            </a:r>
            <a:endParaRPr sz="2000"/>
          </a:p>
          <a:p>
            <a:pPr indent="0" lvl="0" marL="0" rtl="0" algn="l">
              <a:lnSpc>
                <a:spcPct val="115000"/>
              </a:lnSpc>
              <a:spcBef>
                <a:spcPts val="360"/>
              </a:spcBef>
              <a:spcAft>
                <a:spcPts val="0"/>
              </a:spcAft>
              <a:buNone/>
            </a:pPr>
            <a:r>
              <a:rPr lang="en-US" sz="2000"/>
              <a:t>Retrieval accuracy of FSC can not be directly evaluated. </a:t>
            </a:r>
            <a:endParaRPr sz="2000"/>
          </a:p>
          <a:p>
            <a:pPr indent="0" lvl="0" marL="0" rtl="0" algn="l">
              <a:lnSpc>
                <a:spcPct val="115000"/>
              </a:lnSpc>
              <a:spcBef>
                <a:spcPts val="360"/>
              </a:spcBef>
              <a:spcAft>
                <a:spcPts val="0"/>
              </a:spcAft>
              <a:buNone/>
            </a:pPr>
            <a:r>
              <a:rPr lang="en-US" sz="2000"/>
              <a:t>Performance of the snow fraction product was assessed using consistency tests.</a:t>
            </a:r>
            <a:endParaRPr sz="2000"/>
          </a:p>
          <a:p>
            <a:pPr indent="0" lvl="0" marL="465138" rtl="0" algn="l">
              <a:lnSpc>
                <a:spcPct val="100000"/>
              </a:lnSpc>
              <a:spcBef>
                <a:spcPts val="360"/>
              </a:spcBef>
              <a:spcAft>
                <a:spcPts val="0"/>
              </a:spcAft>
              <a:buSzPts val="1800"/>
              <a:buNone/>
            </a:pPr>
            <a:r>
              <a:t/>
            </a:r>
            <a:endParaRPr sz="2000"/>
          </a:p>
          <a:p>
            <a:pPr indent="0" lvl="0" marL="114300" rtl="0" algn="l">
              <a:lnSpc>
                <a:spcPct val="100000"/>
              </a:lnSpc>
              <a:spcBef>
                <a:spcPts val="360"/>
              </a:spcBef>
              <a:spcAft>
                <a:spcPts val="0"/>
              </a:spcAft>
              <a:buSzPts val="1800"/>
              <a:buNone/>
            </a:pPr>
            <a:r>
              <a:rPr lang="en-US" sz="2000"/>
              <a:t>Consistency of GOES-19 ABI Snow Fraction Product has been established  by comparing it with other fully validated operational  satellite-based FSC products:  GOES-16,-18 ABI, VIIRS, AVHRR</a:t>
            </a:r>
            <a:endParaRPr sz="2000"/>
          </a:p>
          <a:p>
            <a:pPr indent="0" lvl="0" marL="0" rtl="0" algn="l">
              <a:lnSpc>
                <a:spcPct val="100000"/>
              </a:lnSpc>
              <a:spcBef>
                <a:spcPts val="360"/>
              </a:spcBef>
              <a:spcAft>
                <a:spcPts val="0"/>
              </a:spcAft>
              <a:buSzPts val="1800"/>
              <a:buNone/>
            </a:pPr>
            <a:r>
              <a:t/>
            </a:r>
            <a:endParaRPr sz="2000"/>
          </a:p>
          <a:p>
            <a:pPr indent="0" lvl="0" marL="0" rtl="0" algn="l">
              <a:lnSpc>
                <a:spcPct val="100000"/>
              </a:lnSpc>
              <a:spcBef>
                <a:spcPts val="360"/>
              </a:spcBef>
              <a:spcAft>
                <a:spcPts val="0"/>
              </a:spcAft>
              <a:buSzPts val="1800"/>
              <a:buNone/>
            </a:pPr>
            <a:r>
              <a:rPr lang="en-US" sz="2000"/>
              <a:t>Theoretical estimates of the snow fraction retrieval accuracy have been performed</a:t>
            </a:r>
            <a:endParaRPr sz="2000"/>
          </a:p>
          <a:p>
            <a:pPr indent="0" lvl="0" marL="0" rtl="0" algn="l">
              <a:lnSpc>
                <a:spcPct val="100000"/>
              </a:lnSpc>
              <a:spcBef>
                <a:spcPts val="360"/>
              </a:spcBef>
              <a:spcAft>
                <a:spcPts val="0"/>
              </a:spcAft>
              <a:buSzPts val="1800"/>
              <a:buNone/>
            </a:pPr>
            <a:r>
              <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89"/>
          <p:cNvSpPr txBox="1"/>
          <p:nvPr>
            <p:ph type="title"/>
          </p:nvPr>
        </p:nvSpPr>
        <p:spPr>
          <a:xfrm>
            <a:off x="2403472" y="382288"/>
            <a:ext cx="7385055"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Fractional Snow Cover: </a:t>
            </a:r>
            <a:endParaRPr/>
          </a:p>
          <a:p>
            <a:pPr indent="0" lvl="0" marL="0" rtl="0" algn="ctr">
              <a:lnSpc>
                <a:spcPct val="100000"/>
              </a:lnSpc>
              <a:spcBef>
                <a:spcPts val="0"/>
              </a:spcBef>
              <a:spcAft>
                <a:spcPts val="0"/>
              </a:spcAft>
              <a:buSzPts val="1400"/>
              <a:buNone/>
            </a:pPr>
            <a:r>
              <a:rPr lang="en-US"/>
              <a:t>Theoretical Accuracy Estimate</a:t>
            </a:r>
            <a:endParaRPr/>
          </a:p>
        </p:txBody>
      </p:sp>
      <p:sp>
        <p:nvSpPr>
          <p:cNvPr id="342" name="Google Shape;342;p89"/>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graphicFrame>
        <p:nvGraphicFramePr>
          <p:cNvPr id="343" name="Google Shape;343;p89"/>
          <p:cNvGraphicFramePr/>
          <p:nvPr/>
        </p:nvGraphicFramePr>
        <p:xfrm>
          <a:off x="4528831" y="2258194"/>
          <a:ext cx="3000000" cy="3000000"/>
        </p:xfrm>
        <a:graphic>
          <a:graphicData uri="http://schemas.openxmlformats.org/drawingml/2006/table">
            <a:tbl>
              <a:tblPr>
                <a:noFill/>
                <a:tableStyleId>{8BBC6855-102C-4541-9D2B-4D8D0B1B4AFD}</a:tableStyleId>
              </a:tblPr>
              <a:tblGrid>
                <a:gridCol w="3743500"/>
                <a:gridCol w="2279425"/>
                <a:gridCol w="1362125"/>
              </a:tblGrid>
              <a:tr h="469225">
                <a:tc>
                  <a:txBody>
                    <a:bodyPr/>
                    <a:lstStyle/>
                    <a:p>
                      <a:pPr indent="0" lvl="0" marL="182880" marR="0" rtl="0" algn="l">
                        <a:lnSpc>
                          <a:spcPct val="100000"/>
                        </a:lnSpc>
                        <a:spcBef>
                          <a:spcPts val="0"/>
                        </a:spcBef>
                        <a:spcAft>
                          <a:spcPts val="0"/>
                        </a:spcAft>
                        <a:buNone/>
                      </a:pPr>
                      <a:r>
                        <a:rPr b="1" lang="en-US" sz="1600" u="none" cap="none" strike="noStrike">
                          <a:latin typeface="Arial"/>
                          <a:ea typeface="Arial"/>
                          <a:cs typeface="Arial"/>
                          <a:sym typeface="Arial"/>
                        </a:rPr>
                        <a:t>Source of uncertainty</a:t>
                      </a:r>
                      <a:endParaRPr b="1"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DD9C3"/>
                    </a:solidFill>
                  </a:tcPr>
                </a:tc>
                <a:tc>
                  <a:txBody>
                    <a:bodyPr/>
                    <a:lstStyle/>
                    <a:p>
                      <a:pPr indent="0" lvl="0" marL="182880" marR="0" rtl="0" algn="l">
                        <a:lnSpc>
                          <a:spcPct val="100000"/>
                        </a:lnSpc>
                        <a:spcBef>
                          <a:spcPts val="0"/>
                        </a:spcBef>
                        <a:spcAft>
                          <a:spcPts val="0"/>
                        </a:spcAft>
                        <a:buNone/>
                      </a:pPr>
                      <a:r>
                        <a:rPr b="1" lang="en-US" sz="1600" u="none" cap="none" strike="noStrike">
                          <a:latin typeface="Arial"/>
                          <a:ea typeface="Arial"/>
                          <a:cs typeface="Arial"/>
                          <a:sym typeface="Arial"/>
                        </a:rPr>
                        <a:t>Affected Variable</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DD9C3"/>
                    </a:solidFill>
                  </a:tcPr>
                </a:tc>
                <a:tc>
                  <a:txBody>
                    <a:bodyPr/>
                    <a:lstStyle/>
                    <a:p>
                      <a:pPr indent="0" lvl="0" marL="182880" marR="0" rtl="0" algn="l">
                        <a:lnSpc>
                          <a:spcPct val="100000"/>
                        </a:lnSpc>
                        <a:spcBef>
                          <a:spcPts val="0"/>
                        </a:spcBef>
                        <a:spcAft>
                          <a:spcPts val="0"/>
                        </a:spcAft>
                        <a:buNone/>
                      </a:pPr>
                      <a:r>
                        <a:rPr b="1" lang="en-US" sz="1600" u="none" cap="none" strike="noStrike">
                          <a:latin typeface="Arial"/>
                          <a:ea typeface="Arial"/>
                          <a:cs typeface="Arial"/>
                          <a:sym typeface="Arial"/>
                        </a:rPr>
                        <a:t>Assumed uncertainty</a:t>
                      </a:r>
                      <a:endParaRPr b="1"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DD9C3"/>
                    </a:solidFill>
                  </a:tcPr>
                </a:tc>
              </a:tr>
              <a:tr h="593500">
                <a:tc>
                  <a:txBody>
                    <a:bodyPr/>
                    <a:lstStyle/>
                    <a:p>
                      <a:pPr indent="0" lvl="0" marL="182880" marR="0" rtl="0" algn="l">
                        <a:lnSpc>
                          <a:spcPct val="100000"/>
                        </a:lnSpc>
                        <a:spcBef>
                          <a:spcPts val="0"/>
                        </a:spcBef>
                        <a:spcAft>
                          <a:spcPts val="0"/>
                        </a:spcAft>
                        <a:buNone/>
                      </a:pPr>
                      <a:r>
                        <a:rPr lang="en-US" sz="1600" u="none" cap="none" strike="noStrike">
                          <a:latin typeface="Arial"/>
                          <a:ea typeface="Arial"/>
                          <a:cs typeface="Arial"/>
                          <a:sym typeface="Arial"/>
                        </a:rPr>
                        <a:t>Visible reflectance measurement noise and calibration error</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91440" marR="0" rtl="0" algn="l">
                        <a:lnSpc>
                          <a:spcPct val="100000"/>
                        </a:lnSpc>
                        <a:spcBef>
                          <a:spcPts val="0"/>
                        </a:spcBef>
                        <a:spcAft>
                          <a:spcPts val="0"/>
                        </a:spcAft>
                        <a:buNone/>
                      </a:pPr>
                      <a:r>
                        <a:rPr lang="en-US" sz="1600" u="none" cap="none" strike="noStrike">
                          <a:latin typeface="Arial"/>
                          <a:ea typeface="Arial"/>
                          <a:cs typeface="Arial"/>
                          <a:sym typeface="Arial"/>
                        </a:rPr>
                        <a:t>Observed Reflectance (</a:t>
                      </a:r>
                      <a:r>
                        <a:rPr b="1" lang="en-US" sz="1600" u="none" cap="none" strike="noStrike">
                          <a:latin typeface="Arial"/>
                          <a:ea typeface="Arial"/>
                          <a:cs typeface="Arial"/>
                          <a:sym typeface="Arial"/>
                        </a:rPr>
                        <a:t>R</a:t>
                      </a:r>
                      <a:r>
                        <a:rPr lang="en-US" sz="1600" u="none" cap="none" strike="noStrike">
                          <a:latin typeface="Arial"/>
                          <a:ea typeface="Arial"/>
                          <a:cs typeface="Arial"/>
                          <a:sym typeface="Arial"/>
                        </a:rPr>
                        <a:t>)</a:t>
                      </a:r>
                      <a:endParaRPr sz="18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457200" marR="0" rtl="0" algn="l">
                        <a:lnSpc>
                          <a:spcPct val="100000"/>
                        </a:lnSpc>
                        <a:spcBef>
                          <a:spcPts val="0"/>
                        </a:spcBef>
                        <a:spcAft>
                          <a:spcPts val="0"/>
                        </a:spcAft>
                        <a:buNone/>
                      </a:pPr>
                      <a:r>
                        <a:rPr lang="en-US" sz="1600" u="none" cap="none" strike="noStrike">
                          <a:latin typeface="Arial"/>
                          <a:ea typeface="Arial"/>
                          <a:cs typeface="Arial"/>
                          <a:sym typeface="Arial"/>
                        </a:rPr>
                        <a:t>0.005</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r>
              <a:tr h="493125">
                <a:tc>
                  <a:txBody>
                    <a:bodyPr/>
                    <a:lstStyle/>
                    <a:p>
                      <a:pPr indent="0" lvl="0" marL="182880" marR="0" rtl="0" algn="l">
                        <a:lnSpc>
                          <a:spcPct val="100000"/>
                        </a:lnSpc>
                        <a:spcBef>
                          <a:spcPts val="0"/>
                        </a:spcBef>
                        <a:spcAft>
                          <a:spcPts val="0"/>
                        </a:spcAft>
                        <a:buNone/>
                      </a:pPr>
                      <a:r>
                        <a:rPr lang="en-US" sz="1600" u="none" cap="none" strike="noStrike">
                          <a:latin typeface="Arial"/>
                          <a:ea typeface="Arial"/>
                          <a:cs typeface="Arial"/>
                          <a:sym typeface="Arial"/>
                        </a:rPr>
                        <a:t>Variable atmospheric </a:t>
                      </a:r>
                      <a:r>
                        <a:rPr lang="en-US" sz="1600"/>
                        <a:t>properties</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91440" marR="0" rtl="0" algn="l">
                        <a:lnSpc>
                          <a:spcPct val="100000"/>
                        </a:lnSpc>
                        <a:spcBef>
                          <a:spcPts val="0"/>
                        </a:spcBef>
                        <a:spcAft>
                          <a:spcPts val="0"/>
                        </a:spcAft>
                        <a:buNone/>
                      </a:pPr>
                      <a:r>
                        <a:rPr lang="en-US" sz="1600" u="none" cap="none" strike="noStrike">
                          <a:latin typeface="Arial"/>
                          <a:ea typeface="Arial"/>
                          <a:cs typeface="Arial"/>
                          <a:sym typeface="Arial"/>
                        </a:rPr>
                        <a:t>Observed Reflectance (</a:t>
                      </a:r>
                      <a:r>
                        <a:rPr b="1" lang="en-US" sz="1600" u="none" cap="none" strike="noStrike">
                          <a:latin typeface="Arial"/>
                          <a:ea typeface="Arial"/>
                          <a:cs typeface="Arial"/>
                          <a:sym typeface="Arial"/>
                        </a:rPr>
                        <a:t>R</a:t>
                      </a:r>
                      <a:r>
                        <a:rPr lang="en-US" sz="1600" u="none" cap="none" strike="noStrike">
                          <a:latin typeface="Arial"/>
                          <a:ea typeface="Arial"/>
                          <a:cs typeface="Arial"/>
                          <a:sym typeface="Arial"/>
                        </a:rPr>
                        <a:t>)</a:t>
                      </a:r>
                      <a:endParaRPr sz="18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457200" marR="0" rtl="0" algn="l">
                        <a:lnSpc>
                          <a:spcPct val="100000"/>
                        </a:lnSpc>
                        <a:spcBef>
                          <a:spcPts val="0"/>
                        </a:spcBef>
                        <a:spcAft>
                          <a:spcPts val="0"/>
                        </a:spcAft>
                        <a:buNone/>
                      </a:pPr>
                      <a:r>
                        <a:rPr lang="en-US" sz="1600" u="none" cap="none" strike="noStrike">
                          <a:latin typeface="Arial"/>
                          <a:ea typeface="Arial"/>
                          <a:cs typeface="Arial"/>
                          <a:sym typeface="Arial"/>
                        </a:rPr>
                        <a:t>0.1</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r>
              <a:tr h="657475">
                <a:tc>
                  <a:txBody>
                    <a:bodyPr/>
                    <a:lstStyle/>
                    <a:p>
                      <a:pPr indent="0" lvl="0" marL="182880" marR="0" rtl="0" algn="l">
                        <a:lnSpc>
                          <a:spcPct val="100000"/>
                        </a:lnSpc>
                        <a:spcBef>
                          <a:spcPts val="0"/>
                        </a:spcBef>
                        <a:spcAft>
                          <a:spcPts val="0"/>
                        </a:spcAft>
                        <a:buNone/>
                      </a:pPr>
                      <a:r>
                        <a:rPr lang="en-US" sz="1600" u="none" cap="none" strike="noStrike">
                          <a:latin typeface="Arial"/>
                          <a:ea typeface="Arial"/>
                          <a:cs typeface="Arial"/>
                          <a:sym typeface="Arial"/>
                        </a:rPr>
                        <a:t>Variable reflective properties of the snow-free land surface</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91440" marR="0" rtl="0" algn="l">
                        <a:lnSpc>
                          <a:spcPct val="100000"/>
                        </a:lnSpc>
                        <a:spcBef>
                          <a:spcPts val="0"/>
                        </a:spcBef>
                        <a:spcAft>
                          <a:spcPts val="0"/>
                        </a:spcAft>
                        <a:buNone/>
                      </a:pPr>
                      <a:r>
                        <a:rPr lang="en-US" sz="1600" u="none" cap="none" strike="noStrike">
                          <a:latin typeface="Arial"/>
                          <a:ea typeface="Arial"/>
                          <a:cs typeface="Arial"/>
                          <a:sym typeface="Arial"/>
                        </a:rPr>
                        <a:t>Snow-free land visible reflectance (</a:t>
                      </a:r>
                      <a:r>
                        <a:rPr b="1" lang="en-US" sz="1600" u="none" cap="none" strike="noStrike">
                          <a:latin typeface="Arial"/>
                          <a:ea typeface="Arial"/>
                          <a:cs typeface="Arial"/>
                          <a:sym typeface="Arial"/>
                        </a:rPr>
                        <a:t>R</a:t>
                      </a:r>
                      <a:r>
                        <a:rPr b="1" baseline="-25000" lang="en-US" sz="1600" u="none" cap="none" strike="noStrike">
                          <a:latin typeface="Arial"/>
                          <a:ea typeface="Arial"/>
                          <a:cs typeface="Arial"/>
                          <a:sym typeface="Arial"/>
                        </a:rPr>
                        <a:t>land</a:t>
                      </a:r>
                      <a:r>
                        <a:rPr lang="en-US" sz="1600" u="none" cap="none" strike="noStrike">
                          <a:latin typeface="Arial"/>
                          <a:ea typeface="Arial"/>
                          <a:cs typeface="Arial"/>
                          <a:sym typeface="Arial"/>
                        </a:rPr>
                        <a:t>)</a:t>
                      </a:r>
                      <a:endParaRPr sz="18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457200" marR="0" rtl="0" algn="l">
                        <a:lnSpc>
                          <a:spcPct val="100000"/>
                        </a:lnSpc>
                        <a:spcBef>
                          <a:spcPts val="0"/>
                        </a:spcBef>
                        <a:spcAft>
                          <a:spcPts val="0"/>
                        </a:spcAft>
                        <a:buNone/>
                      </a:pPr>
                      <a:r>
                        <a:rPr lang="en-US" sz="1600" u="none" cap="none" strike="noStrike">
                          <a:latin typeface="Arial"/>
                          <a:ea typeface="Arial"/>
                          <a:cs typeface="Arial"/>
                          <a:sym typeface="Arial"/>
                        </a:rPr>
                        <a:t>0.1</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r>
              <a:tr h="533825">
                <a:tc>
                  <a:txBody>
                    <a:bodyPr/>
                    <a:lstStyle/>
                    <a:p>
                      <a:pPr indent="0" lvl="0" marL="182880" marR="0" rtl="0" algn="l">
                        <a:lnSpc>
                          <a:spcPct val="100000"/>
                        </a:lnSpc>
                        <a:spcBef>
                          <a:spcPts val="0"/>
                        </a:spcBef>
                        <a:spcAft>
                          <a:spcPts val="0"/>
                        </a:spcAft>
                        <a:buNone/>
                      </a:pPr>
                      <a:r>
                        <a:rPr lang="en-US" sz="1600" u="none" cap="none" strike="noStrike">
                          <a:latin typeface="Arial"/>
                          <a:ea typeface="Arial"/>
                          <a:cs typeface="Arial"/>
                          <a:sym typeface="Arial"/>
                        </a:rPr>
                        <a:t>Variable reflective properties of snow</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91440" marR="0" rtl="0" algn="l">
                        <a:lnSpc>
                          <a:spcPct val="100000"/>
                        </a:lnSpc>
                        <a:spcBef>
                          <a:spcPts val="0"/>
                        </a:spcBef>
                        <a:spcAft>
                          <a:spcPts val="0"/>
                        </a:spcAft>
                        <a:buNone/>
                      </a:pPr>
                      <a:r>
                        <a:rPr lang="en-US" sz="1600" u="none" cap="none" strike="noStrike">
                          <a:latin typeface="Arial"/>
                          <a:ea typeface="Arial"/>
                          <a:cs typeface="Arial"/>
                          <a:sym typeface="Arial"/>
                        </a:rPr>
                        <a:t>Snow visible reflectance (</a:t>
                      </a:r>
                      <a:r>
                        <a:rPr b="1" lang="en-US" sz="1600" u="none" cap="none" strike="noStrike">
                          <a:latin typeface="Arial"/>
                          <a:ea typeface="Arial"/>
                          <a:cs typeface="Arial"/>
                          <a:sym typeface="Arial"/>
                        </a:rPr>
                        <a:t>R</a:t>
                      </a:r>
                      <a:r>
                        <a:rPr b="1" baseline="-25000" lang="en-US" sz="1600" u="none" cap="none" strike="noStrike">
                          <a:latin typeface="Arial"/>
                          <a:ea typeface="Arial"/>
                          <a:cs typeface="Arial"/>
                          <a:sym typeface="Arial"/>
                        </a:rPr>
                        <a:t>snow</a:t>
                      </a:r>
                      <a:r>
                        <a:rPr lang="en-US" sz="1600" u="none" cap="none" strike="noStrike">
                          <a:latin typeface="Arial"/>
                          <a:ea typeface="Arial"/>
                          <a:cs typeface="Arial"/>
                          <a:sym typeface="Arial"/>
                        </a:rPr>
                        <a:t>)</a:t>
                      </a:r>
                      <a:endParaRPr sz="18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457200" marR="0" rtl="0" algn="l">
                        <a:lnSpc>
                          <a:spcPct val="100000"/>
                        </a:lnSpc>
                        <a:spcBef>
                          <a:spcPts val="0"/>
                        </a:spcBef>
                        <a:spcAft>
                          <a:spcPts val="0"/>
                        </a:spcAft>
                        <a:buNone/>
                      </a:pPr>
                      <a:r>
                        <a:rPr lang="en-US" sz="1600" u="none" cap="none" strike="noStrike">
                          <a:latin typeface="Arial"/>
                          <a:ea typeface="Arial"/>
                          <a:cs typeface="Arial"/>
                          <a:sym typeface="Arial"/>
                        </a:rPr>
                        <a:t>0.1</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r>
              <a:tr h="657475">
                <a:tc>
                  <a:txBody>
                    <a:bodyPr/>
                    <a:lstStyle/>
                    <a:p>
                      <a:pPr indent="0" lvl="0" marL="182880" marR="0" rtl="0" algn="l">
                        <a:lnSpc>
                          <a:spcPct val="100000"/>
                        </a:lnSpc>
                        <a:spcBef>
                          <a:spcPts val="0"/>
                        </a:spcBef>
                        <a:spcAft>
                          <a:spcPts val="0"/>
                        </a:spcAft>
                        <a:buNone/>
                      </a:pPr>
                      <a:r>
                        <a:rPr lang="en-US" sz="1600" u="none" cap="none" strike="noStrike">
                          <a:latin typeface="Arial"/>
                          <a:ea typeface="Arial"/>
                          <a:cs typeface="Arial"/>
                          <a:sym typeface="Arial"/>
                        </a:rPr>
                        <a:t>Residual uncertainty of snow reflectance due to angular anisotropy</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91440" marR="0" rtl="0" algn="l">
                        <a:lnSpc>
                          <a:spcPct val="100000"/>
                        </a:lnSpc>
                        <a:spcBef>
                          <a:spcPts val="0"/>
                        </a:spcBef>
                        <a:spcAft>
                          <a:spcPts val="0"/>
                        </a:spcAft>
                        <a:buNone/>
                      </a:pPr>
                      <a:r>
                        <a:rPr lang="en-US" sz="1600" u="none" cap="none" strike="noStrike">
                          <a:latin typeface="Arial"/>
                          <a:ea typeface="Arial"/>
                          <a:cs typeface="Arial"/>
                          <a:sym typeface="Arial"/>
                        </a:rPr>
                        <a:t>Snow visible reflectance (</a:t>
                      </a:r>
                      <a:r>
                        <a:rPr b="1" lang="en-US" sz="1600" u="none" cap="none" strike="noStrike">
                          <a:latin typeface="Arial"/>
                          <a:ea typeface="Arial"/>
                          <a:cs typeface="Arial"/>
                          <a:sym typeface="Arial"/>
                        </a:rPr>
                        <a:t>R</a:t>
                      </a:r>
                      <a:r>
                        <a:rPr b="1" baseline="-25000" lang="en-US" sz="1600" u="none" cap="none" strike="noStrike">
                          <a:latin typeface="Arial"/>
                          <a:ea typeface="Arial"/>
                          <a:cs typeface="Arial"/>
                          <a:sym typeface="Arial"/>
                        </a:rPr>
                        <a:t>snow</a:t>
                      </a:r>
                      <a:r>
                        <a:rPr lang="en-US" sz="1600" u="none" cap="none" strike="noStrike">
                          <a:latin typeface="Arial"/>
                          <a:ea typeface="Arial"/>
                          <a:cs typeface="Arial"/>
                          <a:sym typeface="Arial"/>
                        </a:rPr>
                        <a:t>)</a:t>
                      </a:r>
                      <a:endParaRPr sz="18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457200" marR="0" rtl="0" algn="l">
                        <a:lnSpc>
                          <a:spcPct val="100000"/>
                        </a:lnSpc>
                        <a:spcBef>
                          <a:spcPts val="0"/>
                        </a:spcBef>
                        <a:spcAft>
                          <a:spcPts val="0"/>
                        </a:spcAft>
                        <a:buNone/>
                      </a:pPr>
                      <a:r>
                        <a:rPr lang="en-US" sz="1600" u="none" cap="none" strike="noStrike">
                          <a:latin typeface="Arial"/>
                          <a:ea typeface="Arial"/>
                          <a:cs typeface="Arial"/>
                          <a:sym typeface="Arial"/>
                        </a:rPr>
                        <a:t>0.03</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r>
              <a:tr h="717300">
                <a:tc>
                  <a:txBody>
                    <a:bodyPr/>
                    <a:lstStyle/>
                    <a:p>
                      <a:pPr indent="0" lvl="0" marL="182880" marR="0" rtl="0" algn="l">
                        <a:lnSpc>
                          <a:spcPct val="100000"/>
                        </a:lnSpc>
                        <a:spcBef>
                          <a:spcPts val="0"/>
                        </a:spcBef>
                        <a:spcAft>
                          <a:spcPts val="0"/>
                        </a:spcAft>
                        <a:buNone/>
                      </a:pPr>
                      <a:r>
                        <a:rPr lang="en-US" sz="1600" u="none" cap="none" strike="noStrike">
                          <a:latin typeface="Arial"/>
                          <a:ea typeface="Arial"/>
                          <a:cs typeface="Arial"/>
                          <a:sym typeface="Arial"/>
                        </a:rPr>
                        <a:t>Residual uncertainty of snow-free land  reflectance due to angular anisotropy</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91440" marR="0" rtl="0" algn="l">
                        <a:lnSpc>
                          <a:spcPct val="100000"/>
                        </a:lnSpc>
                        <a:spcBef>
                          <a:spcPts val="0"/>
                        </a:spcBef>
                        <a:spcAft>
                          <a:spcPts val="0"/>
                        </a:spcAft>
                        <a:buNone/>
                      </a:pPr>
                      <a:r>
                        <a:rPr lang="en-US" sz="1600" u="none" cap="none" strike="noStrike">
                          <a:latin typeface="Arial"/>
                          <a:ea typeface="Arial"/>
                          <a:cs typeface="Arial"/>
                          <a:sym typeface="Arial"/>
                        </a:rPr>
                        <a:t>Snow-free land visible reflectance (</a:t>
                      </a:r>
                      <a:r>
                        <a:rPr b="1" lang="en-US" sz="1600" u="none" cap="none" strike="noStrike">
                          <a:latin typeface="Arial"/>
                          <a:ea typeface="Arial"/>
                          <a:cs typeface="Arial"/>
                          <a:sym typeface="Arial"/>
                        </a:rPr>
                        <a:t>R</a:t>
                      </a:r>
                      <a:r>
                        <a:rPr b="1" baseline="-25000" lang="en-US" sz="1600" u="none" cap="none" strike="noStrike">
                          <a:latin typeface="Arial"/>
                          <a:ea typeface="Arial"/>
                          <a:cs typeface="Arial"/>
                          <a:sym typeface="Arial"/>
                        </a:rPr>
                        <a:t>land</a:t>
                      </a:r>
                      <a:r>
                        <a:rPr lang="en-US" sz="1600" u="none" cap="none" strike="noStrike">
                          <a:latin typeface="Arial"/>
                          <a:ea typeface="Arial"/>
                          <a:cs typeface="Arial"/>
                          <a:sym typeface="Arial"/>
                        </a:rPr>
                        <a:t>)</a:t>
                      </a:r>
                      <a:endParaRPr sz="18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c>
                  <a:txBody>
                    <a:bodyPr/>
                    <a:lstStyle/>
                    <a:p>
                      <a:pPr indent="0" lvl="0" marL="457200" marR="0" rtl="0" algn="l">
                        <a:lnSpc>
                          <a:spcPct val="100000"/>
                        </a:lnSpc>
                        <a:spcBef>
                          <a:spcPts val="0"/>
                        </a:spcBef>
                        <a:spcAft>
                          <a:spcPts val="0"/>
                        </a:spcAft>
                        <a:buNone/>
                      </a:pPr>
                      <a:r>
                        <a:rPr lang="en-US" sz="1600" u="none" cap="none" strike="noStrike">
                          <a:latin typeface="Arial"/>
                          <a:ea typeface="Arial"/>
                          <a:cs typeface="Arial"/>
                          <a:sym typeface="Arial"/>
                        </a:rPr>
                        <a:t>0.03</a:t>
                      </a:r>
                      <a:endParaRPr sz="1800" u="none" cap="none" strike="noStrike">
                        <a:latin typeface="Times New Roman"/>
                        <a:ea typeface="Times New Roman"/>
                        <a:cs typeface="Times New Roman"/>
                        <a:sym typeface="Times New Roman"/>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BE5F1"/>
                    </a:solidFill>
                  </a:tcPr>
                </a:tc>
              </a:tr>
            </a:tbl>
          </a:graphicData>
        </a:graphic>
      </p:graphicFrame>
      <p:sp>
        <p:nvSpPr>
          <p:cNvPr id="344" name="Google Shape;344;p89"/>
          <p:cNvSpPr/>
          <p:nvPr/>
        </p:nvSpPr>
        <p:spPr>
          <a:xfrm>
            <a:off x="241798" y="2971800"/>
            <a:ext cx="4170900" cy="1385100"/>
          </a:xfrm>
          <a:prstGeom prst="rect">
            <a:avLst/>
          </a:prstGeom>
          <a:noFill/>
          <a:ln>
            <a:noFill/>
          </a:ln>
        </p:spPr>
        <p:txBody>
          <a:bodyPr anchorCtr="0" anchor="t" bIns="45700" lIns="91425" spcFirstLastPara="1" rIns="91425" wrap="square" tIns="45700">
            <a:spAutoFit/>
          </a:bodyPr>
          <a:lstStyle/>
          <a:p>
            <a:pPr indent="0" lvl="2" marL="223838" marR="0" rtl="0" algn="l">
              <a:lnSpc>
                <a:spcPct val="90000"/>
              </a:lnSpc>
              <a:spcBef>
                <a:spcPts val="0"/>
              </a:spcBef>
              <a:spcAft>
                <a:spcPts val="0"/>
              </a:spcAft>
              <a:buNone/>
            </a:pPr>
            <a:r>
              <a:rPr b="1" i="1" lang="en-US" sz="2000" u="none" cap="none" strike="noStrike">
                <a:solidFill>
                  <a:srgbClr val="FFFF00"/>
                </a:solidFill>
                <a:latin typeface="Arial"/>
                <a:ea typeface="Arial"/>
                <a:cs typeface="Arial"/>
                <a:sym typeface="Arial"/>
              </a:rPr>
              <a:t>F = (R - R</a:t>
            </a:r>
            <a:r>
              <a:rPr b="1" baseline="-25000" i="1" lang="en-US" sz="2000" u="none" cap="none" strike="noStrike">
                <a:solidFill>
                  <a:srgbClr val="FFFF00"/>
                </a:solidFill>
                <a:latin typeface="Arial"/>
                <a:ea typeface="Arial"/>
                <a:cs typeface="Arial"/>
                <a:sym typeface="Arial"/>
              </a:rPr>
              <a:t>Land</a:t>
            </a:r>
            <a:r>
              <a:rPr b="1" i="1" lang="en-US" sz="2000" u="none" cap="none" strike="noStrike">
                <a:solidFill>
                  <a:srgbClr val="FFFF00"/>
                </a:solidFill>
                <a:latin typeface="Arial"/>
                <a:ea typeface="Arial"/>
                <a:cs typeface="Arial"/>
                <a:sym typeface="Arial"/>
              </a:rPr>
              <a:t>)/(R</a:t>
            </a:r>
            <a:r>
              <a:rPr b="1" baseline="-25000" i="1" lang="en-US" sz="2000" u="none" cap="none" strike="noStrike">
                <a:solidFill>
                  <a:srgbClr val="FFFF00"/>
                </a:solidFill>
                <a:latin typeface="Arial"/>
                <a:ea typeface="Arial"/>
                <a:cs typeface="Arial"/>
                <a:sym typeface="Arial"/>
              </a:rPr>
              <a:t>Snow</a:t>
            </a:r>
            <a:r>
              <a:rPr b="1" i="1" lang="en-US" sz="2000" u="none" cap="none" strike="noStrike">
                <a:solidFill>
                  <a:srgbClr val="FFFF00"/>
                </a:solidFill>
                <a:latin typeface="Arial"/>
                <a:ea typeface="Arial"/>
                <a:cs typeface="Arial"/>
                <a:sym typeface="Arial"/>
              </a:rPr>
              <a:t> – R</a:t>
            </a:r>
            <a:r>
              <a:rPr b="1" baseline="-25000" i="1" lang="en-US" sz="2000" u="none" cap="none" strike="noStrike">
                <a:solidFill>
                  <a:srgbClr val="FFFF00"/>
                </a:solidFill>
                <a:latin typeface="Arial"/>
                <a:ea typeface="Arial"/>
                <a:cs typeface="Arial"/>
                <a:sym typeface="Arial"/>
              </a:rPr>
              <a:t>Land </a:t>
            </a:r>
            <a:r>
              <a:rPr b="1" i="1" lang="en-US" sz="2000" u="none" cap="none" strike="noStrike">
                <a:solidFill>
                  <a:srgbClr val="FFFF00"/>
                </a:solidFill>
                <a:latin typeface="Arial"/>
                <a:ea typeface="Arial"/>
                <a:cs typeface="Arial"/>
                <a:sym typeface="Arial"/>
              </a:rPr>
              <a:t>)</a:t>
            </a:r>
            <a:endParaRPr/>
          </a:p>
          <a:p>
            <a:pPr indent="0" lvl="2" marL="223838" marR="0" rtl="0" algn="l">
              <a:lnSpc>
                <a:spcPct val="90000"/>
              </a:lnSpc>
              <a:spcBef>
                <a:spcPts val="1800"/>
              </a:spcBef>
              <a:spcAft>
                <a:spcPts val="0"/>
              </a:spcAft>
              <a:buNone/>
            </a:pPr>
            <a:r>
              <a:rPr b="1" i="1" lang="en-US" sz="2000" u="none" cap="none" strike="noStrike">
                <a:solidFill>
                  <a:srgbClr val="FFFF00"/>
                </a:solidFill>
                <a:latin typeface="Arial"/>
                <a:ea typeface="Arial"/>
                <a:cs typeface="Arial"/>
                <a:sym typeface="Arial"/>
              </a:rPr>
              <a:t>σ</a:t>
            </a:r>
            <a:r>
              <a:rPr b="1" baseline="30000" i="1" lang="en-US" sz="2000" u="none" cap="none" strike="noStrike">
                <a:solidFill>
                  <a:srgbClr val="FFFF00"/>
                </a:solidFill>
                <a:latin typeface="Arial"/>
                <a:ea typeface="Arial"/>
                <a:cs typeface="Arial"/>
                <a:sym typeface="Arial"/>
              </a:rPr>
              <a:t>2</a:t>
            </a:r>
            <a:r>
              <a:rPr b="1" baseline="-25000" i="1" lang="en-US" sz="2000" u="none" cap="none" strike="noStrike">
                <a:solidFill>
                  <a:srgbClr val="FFFF00"/>
                </a:solidFill>
                <a:latin typeface="Arial"/>
                <a:ea typeface="Arial"/>
                <a:cs typeface="Arial"/>
                <a:sym typeface="Arial"/>
              </a:rPr>
              <a:t>F</a:t>
            </a:r>
            <a:r>
              <a:rPr b="1" i="1" lang="en-US" sz="2000" u="none" cap="none" strike="noStrike">
                <a:solidFill>
                  <a:srgbClr val="FFFF00"/>
                </a:solidFill>
                <a:latin typeface="Arial"/>
                <a:ea typeface="Arial"/>
                <a:cs typeface="Arial"/>
                <a:sym typeface="Arial"/>
              </a:rPr>
              <a:t> = Σ</a:t>
            </a:r>
            <a:r>
              <a:rPr b="1" baseline="-25000" i="1" lang="en-US" sz="2000" u="none" cap="none" strike="noStrike">
                <a:solidFill>
                  <a:srgbClr val="FFFF00"/>
                </a:solidFill>
                <a:latin typeface="Arial"/>
                <a:ea typeface="Arial"/>
                <a:cs typeface="Arial"/>
                <a:sym typeface="Arial"/>
              </a:rPr>
              <a:t>i=1,3 </a:t>
            </a:r>
            <a:r>
              <a:rPr b="1" baseline="30000" i="1" lang="en-US" sz="2000" u="none" cap="none" strike="noStrike">
                <a:solidFill>
                  <a:srgbClr val="FFFF00"/>
                </a:solidFill>
                <a:latin typeface="Arial"/>
                <a:ea typeface="Arial"/>
                <a:cs typeface="Arial"/>
                <a:sym typeface="Arial"/>
              </a:rPr>
              <a:t> </a:t>
            </a:r>
            <a:r>
              <a:rPr b="1" i="1" lang="en-US" sz="2000" u="none" cap="none" strike="noStrike">
                <a:solidFill>
                  <a:srgbClr val="FFFF00"/>
                </a:solidFill>
                <a:latin typeface="Arial"/>
                <a:ea typeface="Arial"/>
                <a:cs typeface="Arial"/>
                <a:sym typeface="Arial"/>
              </a:rPr>
              <a:t>(∂F/∂x</a:t>
            </a:r>
            <a:r>
              <a:rPr b="1" baseline="-25000" i="1" lang="en-US" sz="2000" u="none" cap="none" strike="noStrike">
                <a:solidFill>
                  <a:srgbClr val="FFFF00"/>
                </a:solidFill>
                <a:latin typeface="Arial"/>
                <a:ea typeface="Arial"/>
                <a:cs typeface="Arial"/>
                <a:sym typeface="Arial"/>
              </a:rPr>
              <a:t>i</a:t>
            </a:r>
            <a:r>
              <a:rPr b="1" i="1" lang="en-US" sz="2000" u="none" cap="none" strike="noStrike">
                <a:solidFill>
                  <a:srgbClr val="FFFF00"/>
                </a:solidFill>
                <a:latin typeface="Arial"/>
                <a:ea typeface="Arial"/>
                <a:cs typeface="Arial"/>
                <a:sym typeface="Arial"/>
              </a:rPr>
              <a:t>)</a:t>
            </a:r>
            <a:r>
              <a:rPr b="1" baseline="30000" i="1" lang="en-US" sz="2000" u="none" cap="none" strike="noStrike">
                <a:solidFill>
                  <a:srgbClr val="FFFF00"/>
                </a:solidFill>
                <a:latin typeface="Arial"/>
                <a:ea typeface="Arial"/>
                <a:cs typeface="Arial"/>
                <a:sym typeface="Arial"/>
              </a:rPr>
              <a:t>2</a:t>
            </a:r>
            <a:r>
              <a:rPr b="1" i="1" lang="en-US" sz="2000" u="none" cap="none" strike="noStrike">
                <a:solidFill>
                  <a:srgbClr val="FFFF00"/>
                </a:solidFill>
                <a:latin typeface="Arial"/>
                <a:ea typeface="Arial"/>
                <a:cs typeface="Arial"/>
                <a:sym typeface="Arial"/>
              </a:rPr>
              <a:t>  σ</a:t>
            </a:r>
            <a:r>
              <a:rPr b="1" baseline="-25000" i="1" lang="en-US" sz="2000" u="none" cap="none" strike="noStrike">
                <a:solidFill>
                  <a:srgbClr val="FFFF00"/>
                </a:solidFill>
                <a:latin typeface="Arial"/>
                <a:ea typeface="Arial"/>
                <a:cs typeface="Arial"/>
                <a:sym typeface="Arial"/>
              </a:rPr>
              <a:t>xi</a:t>
            </a:r>
            <a:r>
              <a:rPr b="1" i="1" lang="en-US" sz="2000" u="none" cap="none" strike="noStrike">
                <a:solidFill>
                  <a:srgbClr val="FFFF00"/>
                </a:solidFill>
                <a:latin typeface="Arial"/>
                <a:ea typeface="Arial"/>
                <a:cs typeface="Arial"/>
                <a:sym typeface="Arial"/>
              </a:rPr>
              <a:t> </a:t>
            </a:r>
            <a:r>
              <a:rPr b="1" baseline="30000" i="1" lang="en-US" sz="2000" u="none" cap="none" strike="noStrike">
                <a:solidFill>
                  <a:srgbClr val="FFFF00"/>
                </a:solidFill>
                <a:latin typeface="Arial"/>
                <a:ea typeface="Arial"/>
                <a:cs typeface="Arial"/>
                <a:sym typeface="Arial"/>
              </a:rPr>
              <a:t>2 </a:t>
            </a:r>
            <a:r>
              <a:rPr b="1" i="1" lang="en-US" sz="2000" u="none" cap="none" strike="noStrike">
                <a:solidFill>
                  <a:srgbClr val="FFFF00"/>
                </a:solidFill>
                <a:latin typeface="Arial"/>
                <a:ea typeface="Arial"/>
                <a:cs typeface="Arial"/>
                <a:sym typeface="Arial"/>
              </a:rPr>
              <a:t> </a:t>
            </a:r>
            <a:endParaRPr/>
          </a:p>
          <a:p>
            <a:pPr indent="0" lvl="2" marL="223838" marR="0" rtl="0" algn="l">
              <a:lnSpc>
                <a:spcPct val="90000"/>
              </a:lnSpc>
              <a:spcBef>
                <a:spcPts val="1800"/>
              </a:spcBef>
              <a:spcAft>
                <a:spcPts val="0"/>
              </a:spcAft>
              <a:buNone/>
            </a:pPr>
            <a:r>
              <a:rPr b="1" i="1" lang="en-US" sz="2000" u="none" cap="none" strike="noStrike">
                <a:solidFill>
                  <a:srgbClr val="FFFF00"/>
                </a:solidFill>
                <a:latin typeface="Arial"/>
                <a:ea typeface="Arial"/>
                <a:cs typeface="Arial"/>
                <a:sym typeface="Arial"/>
              </a:rPr>
              <a:t>x</a:t>
            </a:r>
            <a:r>
              <a:rPr b="1" baseline="-25000" i="1" lang="en-US" sz="2000" u="none" cap="none" strike="noStrike">
                <a:solidFill>
                  <a:srgbClr val="FFFF00"/>
                </a:solidFill>
                <a:latin typeface="Arial"/>
                <a:ea typeface="Arial"/>
                <a:cs typeface="Arial"/>
                <a:sym typeface="Arial"/>
              </a:rPr>
              <a:t>i=1,3</a:t>
            </a:r>
            <a:r>
              <a:rPr b="1" i="1" lang="en-US" sz="2000" u="none" cap="none" strike="noStrike">
                <a:solidFill>
                  <a:srgbClr val="FFFF00"/>
                </a:solidFill>
                <a:latin typeface="Arial"/>
                <a:ea typeface="Arial"/>
                <a:cs typeface="Arial"/>
                <a:sym typeface="Arial"/>
              </a:rPr>
              <a:t> :  R,  R</a:t>
            </a:r>
            <a:r>
              <a:rPr b="1" baseline="-25000" i="1" lang="en-US" sz="2000" u="none" cap="none" strike="noStrike">
                <a:solidFill>
                  <a:srgbClr val="FFFF00"/>
                </a:solidFill>
                <a:latin typeface="Arial"/>
                <a:ea typeface="Arial"/>
                <a:cs typeface="Arial"/>
                <a:sym typeface="Arial"/>
              </a:rPr>
              <a:t>land </a:t>
            </a:r>
            <a:r>
              <a:rPr b="1" i="1" lang="en-US" sz="2000" u="none" cap="none" strike="noStrike">
                <a:solidFill>
                  <a:srgbClr val="FFFF00"/>
                </a:solidFill>
                <a:latin typeface="Arial"/>
                <a:ea typeface="Arial"/>
                <a:cs typeface="Arial"/>
                <a:sym typeface="Arial"/>
              </a:rPr>
              <a:t>,</a:t>
            </a:r>
            <a:r>
              <a:rPr b="1" baseline="30000" i="1" lang="en-US" sz="2000" u="none" cap="none" strike="noStrike">
                <a:solidFill>
                  <a:srgbClr val="FFFF00"/>
                </a:solidFill>
                <a:latin typeface="Arial"/>
                <a:ea typeface="Arial"/>
                <a:cs typeface="Arial"/>
                <a:sym typeface="Arial"/>
              </a:rPr>
              <a:t> </a:t>
            </a:r>
            <a:r>
              <a:rPr b="1" i="1" lang="en-US" sz="2000" u="none" cap="none" strike="noStrike">
                <a:solidFill>
                  <a:srgbClr val="FFFF00"/>
                </a:solidFill>
                <a:latin typeface="Arial"/>
                <a:ea typeface="Arial"/>
                <a:cs typeface="Arial"/>
                <a:sym typeface="Arial"/>
              </a:rPr>
              <a:t> R</a:t>
            </a:r>
            <a:r>
              <a:rPr b="1" baseline="-25000" i="1" lang="en-US" sz="2000" u="none" cap="none" strike="noStrike">
                <a:solidFill>
                  <a:srgbClr val="FFFF00"/>
                </a:solidFill>
                <a:latin typeface="Arial"/>
                <a:ea typeface="Arial"/>
                <a:cs typeface="Arial"/>
                <a:sym typeface="Arial"/>
              </a:rPr>
              <a:t>Snow</a:t>
            </a:r>
            <a:r>
              <a:rPr b="1" i="1" lang="en-US" sz="2000" u="none" cap="none" strike="noStrike">
                <a:solidFill>
                  <a:srgbClr val="FFFF00"/>
                </a:solidFill>
                <a:latin typeface="Arial"/>
                <a:ea typeface="Arial"/>
                <a:cs typeface="Arial"/>
                <a:sym typeface="Arial"/>
              </a:rPr>
              <a:t> </a:t>
            </a:r>
            <a:endParaRPr b="0" i="0" sz="2000" u="none" cap="none" strike="noStrike">
              <a:solidFill>
                <a:srgbClr val="000000"/>
              </a:solidFill>
              <a:latin typeface="Arial"/>
              <a:ea typeface="Arial"/>
              <a:cs typeface="Arial"/>
              <a:sym typeface="Arial"/>
            </a:endParaRPr>
          </a:p>
        </p:txBody>
      </p:sp>
      <p:sp>
        <p:nvSpPr>
          <p:cNvPr id="345" name="Google Shape;345;p89"/>
          <p:cNvSpPr txBox="1"/>
          <p:nvPr>
            <p:ph idx="1" type="body"/>
          </p:nvPr>
        </p:nvSpPr>
        <p:spPr>
          <a:xfrm>
            <a:off x="112300" y="4642674"/>
            <a:ext cx="4376700" cy="2078700"/>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SzPts val="1800"/>
              <a:buNone/>
            </a:pPr>
            <a:r>
              <a:rPr lang="en-US" sz="2000">
                <a:solidFill>
                  <a:schemeClr val="lt1"/>
                </a:solidFill>
              </a:rPr>
              <a:t>Estimated Snow Fraction uncertainty with all variables’ uncertainties combined (range): 0.14 … 0.23</a:t>
            </a:r>
            <a:endParaRPr sz="2000">
              <a:solidFill>
                <a:schemeClr val="lt1"/>
              </a:solidFill>
            </a:endParaRPr>
          </a:p>
          <a:p>
            <a:pPr indent="0" lvl="0" marL="114300" rtl="0" algn="l">
              <a:lnSpc>
                <a:spcPct val="100000"/>
              </a:lnSpc>
              <a:spcBef>
                <a:spcPts val="360"/>
              </a:spcBef>
              <a:spcAft>
                <a:spcPts val="0"/>
              </a:spcAft>
              <a:buSzPts val="1800"/>
              <a:buNone/>
            </a:pPr>
            <a:r>
              <a:t/>
            </a:r>
            <a:endParaRPr sz="2000"/>
          </a:p>
          <a:p>
            <a:pPr indent="0" lvl="0" marL="114300" rtl="0" algn="l">
              <a:lnSpc>
                <a:spcPct val="100000"/>
              </a:lnSpc>
              <a:spcBef>
                <a:spcPts val="360"/>
              </a:spcBef>
              <a:spcAft>
                <a:spcPts val="0"/>
              </a:spcAft>
              <a:buSzPts val="1800"/>
              <a:buNone/>
            </a:pPr>
            <a:r>
              <a:rPr lang="en-US" sz="2000"/>
              <a:t>This satisfies the product precision  requirement  of 0.25</a:t>
            </a:r>
            <a:endParaRPr sz="2000"/>
          </a:p>
        </p:txBody>
      </p:sp>
      <p:sp>
        <p:nvSpPr>
          <p:cNvPr id="346" name="Google Shape;346;p89"/>
          <p:cNvSpPr txBox="1"/>
          <p:nvPr/>
        </p:nvSpPr>
        <p:spPr>
          <a:xfrm>
            <a:off x="152181" y="1596264"/>
            <a:ext cx="4170900" cy="13851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360"/>
              </a:spcBef>
              <a:spcAft>
                <a:spcPts val="0"/>
              </a:spcAft>
              <a:buClr>
                <a:schemeClr val="lt1"/>
              </a:buClr>
              <a:buSzPts val="1800"/>
              <a:buFont typeface="Noto Sans Symbols"/>
              <a:buNone/>
            </a:pPr>
            <a:r>
              <a:rPr b="0" i="0" lang="en-US" sz="2000" u="none" cap="none" strike="noStrike">
                <a:solidFill>
                  <a:schemeClr val="lt1"/>
                </a:solidFill>
                <a:latin typeface="Calibri"/>
                <a:ea typeface="Calibri"/>
                <a:cs typeface="Calibri"/>
                <a:sym typeface="Calibri"/>
              </a:rPr>
              <a:t>Error propagation: Method to estimate the function’s uncertainty using known (or assumed) uncertainty of its variables.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90"/>
          <p:cNvPicPr preferRelativeResize="0"/>
          <p:nvPr/>
        </p:nvPicPr>
        <p:blipFill rotWithShape="1">
          <a:blip r:embed="rId3">
            <a:alphaModFix/>
          </a:blip>
          <a:srcRect b="0" l="0" r="0" t="0"/>
          <a:stretch/>
        </p:blipFill>
        <p:spPr>
          <a:xfrm>
            <a:off x="317799" y="1613976"/>
            <a:ext cx="2810326" cy="1821951"/>
          </a:xfrm>
          <a:prstGeom prst="rect">
            <a:avLst/>
          </a:prstGeom>
          <a:noFill/>
          <a:ln>
            <a:noFill/>
          </a:ln>
        </p:spPr>
      </p:pic>
      <p:pic>
        <p:nvPicPr>
          <p:cNvPr id="353" name="Google Shape;353;p90"/>
          <p:cNvPicPr preferRelativeResize="0"/>
          <p:nvPr/>
        </p:nvPicPr>
        <p:blipFill rotWithShape="1">
          <a:blip r:embed="rId4">
            <a:alphaModFix/>
          </a:blip>
          <a:srcRect b="0" l="0" r="0" t="0"/>
          <a:stretch/>
        </p:blipFill>
        <p:spPr>
          <a:xfrm>
            <a:off x="246675" y="3819750"/>
            <a:ext cx="2810325" cy="1952712"/>
          </a:xfrm>
          <a:prstGeom prst="rect">
            <a:avLst/>
          </a:prstGeom>
          <a:noFill/>
          <a:ln>
            <a:noFill/>
          </a:ln>
        </p:spPr>
      </p:pic>
      <p:sp>
        <p:nvSpPr>
          <p:cNvPr id="354" name="Google Shape;354;p90"/>
          <p:cNvSpPr txBox="1"/>
          <p:nvPr>
            <p:ph type="title"/>
          </p:nvPr>
        </p:nvSpPr>
        <p:spPr>
          <a:xfrm>
            <a:off x="1807071" y="311190"/>
            <a:ext cx="85452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Snow Fraction: ABI G16 vs ABI G19</a:t>
            </a:r>
            <a:endParaRPr/>
          </a:p>
        </p:txBody>
      </p:sp>
      <p:sp>
        <p:nvSpPr>
          <p:cNvPr id="355" name="Google Shape;355;p90"/>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
        <p:nvSpPr>
          <p:cNvPr id="356" name="Google Shape;356;p90"/>
          <p:cNvSpPr txBox="1"/>
          <p:nvPr>
            <p:ph idx="1" type="body"/>
          </p:nvPr>
        </p:nvSpPr>
        <p:spPr>
          <a:xfrm>
            <a:off x="3629104" y="5296131"/>
            <a:ext cx="8468027" cy="156186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1800"/>
              <a:t>ABI GOES-16 and ABI GOES-19 matched statistics of derived snow fraction for 12/1/2025</a:t>
            </a:r>
            <a:r>
              <a:rPr lang="en-US" sz="1800"/>
              <a:t>  </a:t>
            </a:r>
            <a:endParaRPr/>
          </a:p>
          <a:p>
            <a:pPr indent="0" lvl="0" marL="0" rtl="0" algn="l">
              <a:lnSpc>
                <a:spcPct val="100000"/>
              </a:lnSpc>
              <a:spcBef>
                <a:spcPts val="360"/>
              </a:spcBef>
              <a:spcAft>
                <a:spcPts val="0"/>
              </a:spcAft>
              <a:buSzPts val="1800"/>
              <a:buNone/>
            </a:pPr>
            <a:r>
              <a:rPr lang="en-US" sz="1800"/>
              <a:t>Error Statistics  (1300 to 2300 UTC) :   Accuracy (Bias) :  0.01 … 0.22</a:t>
            </a:r>
            <a:endParaRPr/>
          </a:p>
          <a:p>
            <a:pPr indent="0" lvl="0" marL="0" rtl="0" algn="l">
              <a:lnSpc>
                <a:spcPct val="100000"/>
              </a:lnSpc>
              <a:spcBef>
                <a:spcPts val="360"/>
              </a:spcBef>
              <a:spcAft>
                <a:spcPts val="0"/>
              </a:spcAft>
              <a:buSzPts val="1800"/>
              <a:buNone/>
            </a:pPr>
            <a:r>
              <a:rPr lang="en-US" sz="1800"/>
              <a:t>                                                                   Precision (STD):    0.10 … 0.18</a:t>
            </a:r>
            <a:endParaRPr sz="1800"/>
          </a:p>
          <a:p>
            <a:pPr indent="0" lvl="0" marL="0" rtl="0" algn="l">
              <a:lnSpc>
                <a:spcPct val="100000"/>
              </a:lnSpc>
              <a:spcBef>
                <a:spcPts val="360"/>
              </a:spcBef>
              <a:spcAft>
                <a:spcPts val="0"/>
              </a:spcAft>
              <a:buSzPts val="1800"/>
              <a:buNone/>
            </a:pPr>
            <a:r>
              <a:rPr b="1" lang="en-US" sz="1800">
                <a:solidFill>
                  <a:srgbClr val="FFFF00"/>
                </a:solidFill>
              </a:rPr>
              <a:t>This satisfies the requirement of FSC accuracy of 0.30 and FSC precision of 0.25</a:t>
            </a:r>
            <a:endParaRPr b="1" sz="1800">
              <a:solidFill>
                <a:srgbClr val="FFFF00"/>
              </a:solidFill>
            </a:endParaRPr>
          </a:p>
        </p:txBody>
      </p:sp>
      <p:sp>
        <p:nvSpPr>
          <p:cNvPr id="357" name="Google Shape;357;p90"/>
          <p:cNvSpPr txBox="1"/>
          <p:nvPr/>
        </p:nvSpPr>
        <p:spPr>
          <a:xfrm>
            <a:off x="588186" y="3819752"/>
            <a:ext cx="253992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ABI GOES-16 </a:t>
            </a:r>
            <a:endParaRPr/>
          </a:p>
          <a:p>
            <a:pPr indent="0" lvl="0" marL="0" marR="0" rtl="0" algn="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Dec 1, 2024,  1900 UTC</a:t>
            </a:r>
            <a:endParaRPr/>
          </a:p>
        </p:txBody>
      </p:sp>
      <p:sp>
        <p:nvSpPr>
          <p:cNvPr id="358" name="Google Shape;358;p90"/>
          <p:cNvSpPr txBox="1"/>
          <p:nvPr/>
        </p:nvSpPr>
        <p:spPr>
          <a:xfrm>
            <a:off x="728401" y="1635405"/>
            <a:ext cx="253992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ABI GOES-19 </a:t>
            </a:r>
            <a:endParaRPr/>
          </a:p>
          <a:p>
            <a:pPr indent="0" lvl="0" marL="0" marR="0" rtl="0" algn="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Dec 1, 2024,  1900 UTC</a:t>
            </a:r>
            <a:endParaRPr/>
          </a:p>
        </p:txBody>
      </p:sp>
      <p:pic>
        <p:nvPicPr>
          <p:cNvPr id="359" name="Google Shape;359;p90"/>
          <p:cNvPicPr preferRelativeResize="0"/>
          <p:nvPr/>
        </p:nvPicPr>
        <p:blipFill rotWithShape="1">
          <a:blip r:embed="rId5">
            <a:alphaModFix/>
          </a:blip>
          <a:srcRect b="0" l="0" r="0" t="0"/>
          <a:stretch/>
        </p:blipFill>
        <p:spPr>
          <a:xfrm>
            <a:off x="477804" y="5878283"/>
            <a:ext cx="2085474" cy="397543"/>
          </a:xfrm>
          <a:prstGeom prst="rect">
            <a:avLst/>
          </a:prstGeom>
          <a:noFill/>
          <a:ln>
            <a:noFill/>
          </a:ln>
        </p:spPr>
      </p:pic>
      <p:sp>
        <p:nvSpPr>
          <p:cNvPr id="360" name="Google Shape;360;p90"/>
          <p:cNvSpPr txBox="1"/>
          <p:nvPr/>
        </p:nvSpPr>
        <p:spPr>
          <a:xfrm>
            <a:off x="3785504" y="2183345"/>
            <a:ext cx="1353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1900 UTC</a:t>
            </a:r>
            <a:endParaRPr/>
          </a:p>
        </p:txBody>
      </p:sp>
      <p:sp>
        <p:nvSpPr>
          <p:cNvPr id="361" name="Google Shape;361;p90"/>
          <p:cNvSpPr txBox="1"/>
          <p:nvPr/>
        </p:nvSpPr>
        <p:spPr>
          <a:xfrm>
            <a:off x="3629102" y="3912013"/>
            <a:ext cx="1353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1</a:t>
            </a:r>
            <a:r>
              <a:rPr lang="en-US" sz="1600">
                <a:solidFill>
                  <a:schemeClr val="lt1"/>
                </a:solidFill>
              </a:rPr>
              <a:t>8</a:t>
            </a:r>
            <a:r>
              <a:rPr b="0" i="0" lang="en-US" sz="1600" u="none" cap="none" strike="noStrike">
                <a:solidFill>
                  <a:schemeClr val="lt1"/>
                </a:solidFill>
                <a:latin typeface="Arial"/>
                <a:ea typeface="Arial"/>
                <a:cs typeface="Arial"/>
                <a:sym typeface="Arial"/>
              </a:rPr>
              <a:t>00 UTC</a:t>
            </a:r>
            <a:endParaRPr/>
          </a:p>
        </p:txBody>
      </p:sp>
      <p:pic>
        <p:nvPicPr>
          <p:cNvPr id="362" name="Google Shape;362;p90"/>
          <p:cNvPicPr preferRelativeResize="0"/>
          <p:nvPr/>
        </p:nvPicPr>
        <p:blipFill rotWithShape="1">
          <a:blip r:embed="rId6">
            <a:alphaModFix/>
          </a:blip>
          <a:srcRect b="0" l="0" r="0" t="0"/>
          <a:stretch/>
        </p:blipFill>
        <p:spPr>
          <a:xfrm>
            <a:off x="3375504" y="2629723"/>
            <a:ext cx="859064" cy="953351"/>
          </a:xfrm>
          <a:prstGeom prst="rect">
            <a:avLst/>
          </a:prstGeom>
          <a:noFill/>
          <a:ln>
            <a:noFill/>
          </a:ln>
        </p:spPr>
      </p:pic>
      <p:pic>
        <p:nvPicPr>
          <p:cNvPr id="363" name="Google Shape;363;p90"/>
          <p:cNvPicPr preferRelativeResize="0"/>
          <p:nvPr/>
        </p:nvPicPr>
        <p:blipFill rotWithShape="1">
          <a:blip r:embed="rId7">
            <a:alphaModFix/>
          </a:blip>
          <a:srcRect b="0" l="0" r="0" t="0"/>
          <a:stretch/>
        </p:blipFill>
        <p:spPr>
          <a:xfrm>
            <a:off x="5248200" y="1447088"/>
            <a:ext cx="2289649" cy="1811237"/>
          </a:xfrm>
          <a:prstGeom prst="rect">
            <a:avLst/>
          </a:prstGeom>
          <a:noFill/>
          <a:ln>
            <a:noFill/>
          </a:ln>
        </p:spPr>
      </p:pic>
      <p:pic>
        <p:nvPicPr>
          <p:cNvPr id="364" name="Google Shape;364;p90"/>
          <p:cNvPicPr preferRelativeResize="0"/>
          <p:nvPr/>
        </p:nvPicPr>
        <p:blipFill rotWithShape="1">
          <a:blip r:embed="rId8">
            <a:alphaModFix/>
          </a:blip>
          <a:srcRect b="0" l="0" r="0" t="0"/>
          <a:stretch/>
        </p:blipFill>
        <p:spPr>
          <a:xfrm>
            <a:off x="5248200" y="3394137"/>
            <a:ext cx="2289657" cy="1766174"/>
          </a:xfrm>
          <a:prstGeom prst="rect">
            <a:avLst/>
          </a:prstGeom>
          <a:noFill/>
          <a:ln>
            <a:noFill/>
          </a:ln>
        </p:spPr>
      </p:pic>
      <p:pic>
        <p:nvPicPr>
          <p:cNvPr id="365" name="Google Shape;365;p90"/>
          <p:cNvPicPr preferRelativeResize="0"/>
          <p:nvPr/>
        </p:nvPicPr>
        <p:blipFill rotWithShape="1">
          <a:blip r:embed="rId9">
            <a:alphaModFix/>
          </a:blip>
          <a:srcRect b="0" l="0" r="0" t="0"/>
          <a:stretch/>
        </p:blipFill>
        <p:spPr>
          <a:xfrm>
            <a:off x="8057250" y="1441737"/>
            <a:ext cx="1710132" cy="1821950"/>
          </a:xfrm>
          <a:prstGeom prst="rect">
            <a:avLst/>
          </a:prstGeom>
          <a:noFill/>
          <a:ln>
            <a:noFill/>
          </a:ln>
        </p:spPr>
      </p:pic>
      <p:pic>
        <p:nvPicPr>
          <p:cNvPr id="366" name="Google Shape;366;p90"/>
          <p:cNvPicPr preferRelativeResize="0"/>
          <p:nvPr/>
        </p:nvPicPr>
        <p:blipFill rotWithShape="1">
          <a:blip r:embed="rId10">
            <a:alphaModFix/>
          </a:blip>
          <a:srcRect b="0" l="0" r="0" t="0"/>
          <a:stretch/>
        </p:blipFill>
        <p:spPr>
          <a:xfrm>
            <a:off x="8011125" y="3425500"/>
            <a:ext cx="1710125" cy="1726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95"/>
          <p:cNvPicPr preferRelativeResize="0"/>
          <p:nvPr/>
        </p:nvPicPr>
        <p:blipFill rotWithShape="1">
          <a:blip r:embed="rId3">
            <a:alphaModFix/>
          </a:blip>
          <a:srcRect b="0" l="0" r="0" t="0"/>
          <a:stretch/>
        </p:blipFill>
        <p:spPr>
          <a:xfrm>
            <a:off x="229702" y="2357140"/>
            <a:ext cx="3968606" cy="2933317"/>
          </a:xfrm>
          <a:prstGeom prst="rect">
            <a:avLst/>
          </a:prstGeom>
          <a:noFill/>
          <a:ln>
            <a:noFill/>
          </a:ln>
        </p:spPr>
      </p:pic>
      <p:sp>
        <p:nvSpPr>
          <p:cNvPr id="373" name="Google Shape;373;p95"/>
          <p:cNvSpPr txBox="1"/>
          <p:nvPr>
            <p:ph type="title"/>
          </p:nvPr>
        </p:nvSpPr>
        <p:spPr>
          <a:xfrm>
            <a:off x="1807071" y="311190"/>
            <a:ext cx="85452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Snow Fraction: ABI G19 vs VIIRS</a:t>
            </a:r>
            <a:endParaRPr/>
          </a:p>
        </p:txBody>
      </p:sp>
      <p:sp>
        <p:nvSpPr>
          <p:cNvPr id="374" name="Google Shape;374;p95"/>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
        <p:nvSpPr>
          <p:cNvPr id="375" name="Google Shape;375;p95"/>
          <p:cNvSpPr txBox="1"/>
          <p:nvPr/>
        </p:nvSpPr>
        <p:spPr>
          <a:xfrm>
            <a:off x="246520" y="2362059"/>
            <a:ext cx="2289049" cy="523220"/>
          </a:xfrm>
          <a:prstGeom prst="rect">
            <a:avLst/>
          </a:prstGeom>
          <a:solidFill>
            <a:schemeClr val="dk1">
              <a:alpha val="37647"/>
            </a:scheme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ABI GOES-19 </a:t>
            </a:r>
            <a:endParaRPr/>
          </a:p>
          <a:p>
            <a:pPr indent="0" lvl="0" marL="0" marR="0" rtl="0" algn="ct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Jan 15, 2025,  1900 UTC</a:t>
            </a:r>
            <a:endParaRPr/>
          </a:p>
        </p:txBody>
      </p:sp>
      <p:sp>
        <p:nvSpPr>
          <p:cNvPr id="376" name="Google Shape;376;p95"/>
          <p:cNvSpPr txBox="1"/>
          <p:nvPr/>
        </p:nvSpPr>
        <p:spPr>
          <a:xfrm>
            <a:off x="5594154" y="2018589"/>
            <a:ext cx="1353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1900 UTC</a:t>
            </a:r>
            <a:endParaRPr/>
          </a:p>
        </p:txBody>
      </p:sp>
      <p:sp>
        <p:nvSpPr>
          <p:cNvPr id="377" name="Google Shape;377;p95"/>
          <p:cNvSpPr txBox="1"/>
          <p:nvPr/>
        </p:nvSpPr>
        <p:spPr>
          <a:xfrm>
            <a:off x="5523632" y="3994203"/>
            <a:ext cx="1353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2200 UTC</a:t>
            </a:r>
            <a:endParaRPr/>
          </a:p>
        </p:txBody>
      </p:sp>
      <p:sp>
        <p:nvSpPr>
          <p:cNvPr id="378" name="Google Shape;378;p95"/>
          <p:cNvSpPr txBox="1"/>
          <p:nvPr>
            <p:ph idx="1" type="body"/>
          </p:nvPr>
        </p:nvSpPr>
        <p:spPr>
          <a:xfrm>
            <a:off x="4724400" y="4949500"/>
            <a:ext cx="6780300" cy="96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1800"/>
              <a:t>ABI G19 vs VIIRS Match-up Statistics, 01/15/2025 (1300 to 2300 UTC)</a:t>
            </a:r>
            <a:endParaRPr/>
          </a:p>
          <a:p>
            <a:pPr indent="0" lvl="0" marL="0" rtl="0" algn="l">
              <a:lnSpc>
                <a:spcPct val="100000"/>
              </a:lnSpc>
              <a:spcBef>
                <a:spcPts val="360"/>
              </a:spcBef>
              <a:spcAft>
                <a:spcPts val="0"/>
              </a:spcAft>
              <a:buSzPts val="1800"/>
              <a:buNone/>
            </a:pPr>
            <a:r>
              <a:rPr lang="en-US" sz="1800"/>
              <a:t>Accuracy (Bias) :  0.05 … 0.20</a:t>
            </a:r>
            <a:endParaRPr/>
          </a:p>
          <a:p>
            <a:pPr indent="0" lvl="0" marL="0" rtl="0" algn="l">
              <a:lnSpc>
                <a:spcPct val="100000"/>
              </a:lnSpc>
              <a:spcBef>
                <a:spcPts val="360"/>
              </a:spcBef>
              <a:spcAft>
                <a:spcPts val="0"/>
              </a:spcAft>
              <a:buSzPts val="1800"/>
              <a:buNone/>
            </a:pPr>
            <a:r>
              <a:rPr lang="en-US" sz="1800"/>
              <a:t>Precision (STD):   0.10  … 0.18</a:t>
            </a:r>
            <a:endParaRPr sz="1800"/>
          </a:p>
          <a:p>
            <a:pPr indent="0" lvl="0" marL="0" rtl="0" algn="l">
              <a:lnSpc>
                <a:spcPct val="100000"/>
              </a:lnSpc>
              <a:spcBef>
                <a:spcPts val="360"/>
              </a:spcBef>
              <a:spcAft>
                <a:spcPts val="0"/>
              </a:spcAft>
              <a:buSzPts val="1800"/>
              <a:buNone/>
            </a:pPr>
            <a:r>
              <a:t/>
            </a:r>
            <a:endParaRPr sz="1800"/>
          </a:p>
        </p:txBody>
      </p:sp>
      <p:pic>
        <p:nvPicPr>
          <p:cNvPr id="379" name="Google Shape;379;p95"/>
          <p:cNvPicPr preferRelativeResize="0"/>
          <p:nvPr/>
        </p:nvPicPr>
        <p:blipFill rotWithShape="1">
          <a:blip r:embed="rId4">
            <a:alphaModFix/>
          </a:blip>
          <a:srcRect b="0" l="0" r="0" t="0"/>
          <a:stretch/>
        </p:blipFill>
        <p:spPr>
          <a:xfrm>
            <a:off x="1128878" y="5415766"/>
            <a:ext cx="2085474" cy="397543"/>
          </a:xfrm>
          <a:prstGeom prst="rect">
            <a:avLst/>
          </a:prstGeom>
          <a:noFill/>
          <a:ln>
            <a:noFill/>
          </a:ln>
        </p:spPr>
      </p:pic>
      <p:grpSp>
        <p:nvGrpSpPr>
          <p:cNvPr id="380" name="Google Shape;380;p95"/>
          <p:cNvGrpSpPr/>
          <p:nvPr/>
        </p:nvGrpSpPr>
        <p:grpSpPr>
          <a:xfrm>
            <a:off x="3005816" y="1365813"/>
            <a:ext cx="2092402" cy="850977"/>
            <a:chOff x="3005816" y="1365813"/>
            <a:chExt cx="2092402" cy="850977"/>
          </a:xfrm>
        </p:grpSpPr>
        <p:pic>
          <p:nvPicPr>
            <p:cNvPr id="381" name="Google Shape;381;p95"/>
            <p:cNvPicPr preferRelativeResize="0"/>
            <p:nvPr/>
          </p:nvPicPr>
          <p:blipFill rotWithShape="1">
            <a:blip r:embed="rId5">
              <a:alphaModFix/>
            </a:blip>
            <a:srcRect b="0" l="0" r="0" t="0"/>
            <a:stretch/>
          </p:blipFill>
          <p:spPr>
            <a:xfrm>
              <a:off x="3005816" y="1365813"/>
              <a:ext cx="2092402" cy="850977"/>
            </a:xfrm>
            <a:prstGeom prst="rect">
              <a:avLst/>
            </a:prstGeom>
            <a:noFill/>
            <a:ln>
              <a:noFill/>
            </a:ln>
          </p:spPr>
        </p:pic>
        <p:sp>
          <p:nvSpPr>
            <p:cNvPr id="382" name="Google Shape;382;p95"/>
            <p:cNvSpPr/>
            <p:nvPr/>
          </p:nvSpPr>
          <p:spPr>
            <a:xfrm>
              <a:off x="4170552" y="1567543"/>
              <a:ext cx="637584" cy="477297"/>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83" name="Google Shape;383;p95"/>
          <p:cNvPicPr preferRelativeResize="0"/>
          <p:nvPr/>
        </p:nvPicPr>
        <p:blipFill rotWithShape="1">
          <a:blip r:embed="rId6">
            <a:alphaModFix/>
          </a:blip>
          <a:srcRect b="0" l="0" r="0" t="0"/>
          <a:stretch/>
        </p:blipFill>
        <p:spPr>
          <a:xfrm>
            <a:off x="4392687" y="2775078"/>
            <a:ext cx="859064" cy="953351"/>
          </a:xfrm>
          <a:prstGeom prst="rect">
            <a:avLst/>
          </a:prstGeom>
          <a:noFill/>
          <a:ln>
            <a:noFill/>
          </a:ln>
        </p:spPr>
      </p:pic>
      <p:pic>
        <p:nvPicPr>
          <p:cNvPr id="384" name="Google Shape;384;p95"/>
          <p:cNvPicPr preferRelativeResize="0"/>
          <p:nvPr/>
        </p:nvPicPr>
        <p:blipFill rotWithShape="1">
          <a:blip r:embed="rId7">
            <a:alphaModFix/>
          </a:blip>
          <a:srcRect b="0" l="0" r="0" t="0"/>
          <a:stretch/>
        </p:blipFill>
        <p:spPr>
          <a:xfrm>
            <a:off x="7073564" y="3166647"/>
            <a:ext cx="1452181" cy="1508759"/>
          </a:xfrm>
          <a:prstGeom prst="rect">
            <a:avLst/>
          </a:prstGeom>
          <a:noFill/>
          <a:ln>
            <a:noFill/>
          </a:ln>
        </p:spPr>
      </p:pic>
      <p:pic>
        <p:nvPicPr>
          <p:cNvPr id="385" name="Google Shape;385;p95"/>
          <p:cNvPicPr preferRelativeResize="0"/>
          <p:nvPr/>
        </p:nvPicPr>
        <p:blipFill rotWithShape="1">
          <a:blip r:embed="rId8">
            <a:alphaModFix/>
          </a:blip>
          <a:srcRect b="0" l="0" r="0" t="0"/>
          <a:stretch/>
        </p:blipFill>
        <p:spPr>
          <a:xfrm>
            <a:off x="9023988" y="3166625"/>
            <a:ext cx="1862241" cy="1508760"/>
          </a:xfrm>
          <a:prstGeom prst="rect">
            <a:avLst/>
          </a:prstGeom>
          <a:noFill/>
          <a:ln>
            <a:noFill/>
          </a:ln>
        </p:spPr>
      </p:pic>
      <p:pic>
        <p:nvPicPr>
          <p:cNvPr id="386" name="Google Shape;386;p95"/>
          <p:cNvPicPr preferRelativeResize="0"/>
          <p:nvPr/>
        </p:nvPicPr>
        <p:blipFill rotWithShape="1">
          <a:blip r:embed="rId9">
            <a:alphaModFix/>
          </a:blip>
          <a:srcRect b="0" l="0" r="0" t="0"/>
          <a:stretch/>
        </p:blipFill>
        <p:spPr>
          <a:xfrm>
            <a:off x="9043477" y="1499160"/>
            <a:ext cx="1885950" cy="1508760"/>
          </a:xfrm>
          <a:prstGeom prst="rect">
            <a:avLst/>
          </a:prstGeom>
          <a:noFill/>
          <a:ln>
            <a:noFill/>
          </a:ln>
        </p:spPr>
      </p:pic>
      <p:pic>
        <p:nvPicPr>
          <p:cNvPr id="387" name="Google Shape;387;p95"/>
          <p:cNvPicPr preferRelativeResize="0"/>
          <p:nvPr/>
        </p:nvPicPr>
        <p:blipFill rotWithShape="1">
          <a:blip r:embed="rId10">
            <a:alphaModFix/>
          </a:blip>
          <a:srcRect b="0" l="0" r="0" t="0"/>
          <a:stretch/>
        </p:blipFill>
        <p:spPr>
          <a:xfrm>
            <a:off x="7108853" y="1479776"/>
            <a:ext cx="1480470" cy="1508760"/>
          </a:xfrm>
          <a:prstGeom prst="rect">
            <a:avLst/>
          </a:prstGeom>
          <a:noFill/>
          <a:ln>
            <a:noFill/>
          </a:ln>
        </p:spPr>
      </p:pic>
      <p:sp>
        <p:nvSpPr>
          <p:cNvPr id="388" name="Google Shape;388;p95"/>
          <p:cNvSpPr txBox="1"/>
          <p:nvPr/>
        </p:nvSpPr>
        <p:spPr>
          <a:xfrm>
            <a:off x="7181725" y="1032550"/>
            <a:ext cx="14805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lt1"/>
                </a:solidFill>
                <a:latin typeface="Calibri"/>
                <a:ea typeface="Calibri"/>
                <a:cs typeface="Calibri"/>
                <a:sym typeface="Calibri"/>
              </a:rPr>
              <a:t>Scatterplot</a:t>
            </a:r>
            <a:endParaRPr sz="3000">
              <a:solidFill>
                <a:schemeClr val="lt1"/>
              </a:solidFill>
              <a:latin typeface="Calibri"/>
              <a:ea typeface="Calibri"/>
              <a:cs typeface="Calibri"/>
              <a:sym typeface="Calibri"/>
            </a:endParaRPr>
          </a:p>
        </p:txBody>
      </p:sp>
      <p:sp>
        <p:nvSpPr>
          <p:cNvPr id="389" name="Google Shape;389;p95"/>
          <p:cNvSpPr txBox="1"/>
          <p:nvPr/>
        </p:nvSpPr>
        <p:spPr>
          <a:xfrm>
            <a:off x="7796050" y="1479550"/>
            <a:ext cx="4424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lt1"/>
              </a:solidFill>
              <a:latin typeface="Calibri"/>
              <a:ea typeface="Calibri"/>
              <a:cs typeface="Calibri"/>
              <a:sym typeface="Calibri"/>
            </a:endParaRPr>
          </a:p>
        </p:txBody>
      </p:sp>
      <p:sp>
        <p:nvSpPr>
          <p:cNvPr id="390" name="Google Shape;390;p95"/>
          <p:cNvSpPr txBox="1"/>
          <p:nvPr/>
        </p:nvSpPr>
        <p:spPr>
          <a:xfrm>
            <a:off x="4694600" y="5954800"/>
            <a:ext cx="6539100" cy="738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1800">
                <a:solidFill>
                  <a:srgbClr val="FFFF00"/>
                </a:solidFill>
                <a:latin typeface="Calibri"/>
                <a:ea typeface="Calibri"/>
                <a:cs typeface="Calibri"/>
                <a:sym typeface="Calibri"/>
              </a:rPr>
              <a:t>This satisfies the requirement of FSC accuracy of 0.30 and FSC precision of 0.25</a:t>
            </a:r>
            <a:endParaRPr/>
          </a:p>
        </p:txBody>
      </p:sp>
      <p:sp>
        <p:nvSpPr>
          <p:cNvPr id="391" name="Google Shape;391;p95"/>
          <p:cNvSpPr txBox="1"/>
          <p:nvPr/>
        </p:nvSpPr>
        <p:spPr>
          <a:xfrm>
            <a:off x="9024000" y="1032550"/>
            <a:ext cx="19809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lt1"/>
                </a:solidFill>
                <a:latin typeface="Calibri"/>
                <a:ea typeface="Calibri"/>
                <a:cs typeface="Calibri"/>
                <a:sym typeface="Calibri"/>
              </a:rPr>
              <a:t>Error Frequency</a:t>
            </a:r>
            <a:endParaRPr sz="30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96"/>
          <p:cNvSpPr txBox="1"/>
          <p:nvPr>
            <p:ph type="title"/>
          </p:nvPr>
        </p:nvSpPr>
        <p:spPr>
          <a:xfrm>
            <a:off x="1807071" y="311190"/>
            <a:ext cx="85452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Snow Fraction: Validation Statistics</a:t>
            </a:r>
            <a:endParaRPr/>
          </a:p>
        </p:txBody>
      </p:sp>
      <p:sp>
        <p:nvSpPr>
          <p:cNvPr id="398" name="Google Shape;398;p96"/>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
        <p:nvSpPr>
          <p:cNvPr id="399" name="Google Shape;399;p96"/>
          <p:cNvSpPr txBox="1"/>
          <p:nvPr/>
        </p:nvSpPr>
        <p:spPr>
          <a:xfrm>
            <a:off x="718450" y="4385996"/>
            <a:ext cx="10638000" cy="136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rgbClr val="FFFFFF"/>
              </a:buClr>
              <a:buSzPts val="1800"/>
              <a:buFont typeface="Noto Sans Symbols"/>
              <a:buNone/>
            </a:pPr>
            <a:r>
              <a:rPr b="0" i="0" lang="en-US" sz="2000" u="none" cap="none" strike="noStrike">
                <a:solidFill>
                  <a:schemeClr val="lt1"/>
                </a:solidFill>
                <a:latin typeface="Calibri"/>
                <a:ea typeface="Calibri"/>
                <a:cs typeface="Calibri"/>
                <a:sym typeface="Calibri"/>
              </a:rPr>
              <a:t>Validation results have been obtained for ABI observations performed mostly at large solar and satellite zenith angles, beyond the geometry exclusion boundaries  (</a:t>
            </a:r>
            <a:r>
              <a:rPr b="0" i="0" lang="en-US" sz="2000" u="none" cap="none" strike="noStrike">
                <a:solidFill>
                  <a:srgbClr val="FFFFFF"/>
                </a:solidFill>
                <a:latin typeface="Calibri"/>
                <a:ea typeface="Calibri"/>
                <a:cs typeface="Calibri"/>
                <a:sym typeface="Calibri"/>
              </a:rPr>
              <a:t>Ɵ</a:t>
            </a:r>
            <a:r>
              <a:rPr b="0" baseline="-25000" i="0" lang="en-US" sz="2000" u="none" cap="none" strike="noStrike">
                <a:solidFill>
                  <a:srgbClr val="FFFFFF"/>
                </a:solidFill>
                <a:latin typeface="Calibri"/>
                <a:ea typeface="Calibri"/>
                <a:cs typeface="Calibri"/>
                <a:sym typeface="Calibri"/>
              </a:rPr>
              <a:t>sat </a:t>
            </a:r>
            <a:r>
              <a:rPr b="0" i="0" lang="en-US" sz="2000" u="none" cap="none" strike="noStrike">
                <a:solidFill>
                  <a:srgbClr val="FFFFFF"/>
                </a:solidFill>
                <a:latin typeface="Calibri"/>
                <a:ea typeface="Calibri"/>
                <a:cs typeface="Calibri"/>
                <a:sym typeface="Calibri"/>
              </a:rPr>
              <a:t> = 55</a:t>
            </a:r>
            <a:r>
              <a:rPr b="0" baseline="30000" i="0" lang="en-US" sz="2000" u="none" cap="none" strike="noStrike">
                <a:solidFill>
                  <a:srgbClr val="FFFFFF"/>
                </a:solidFill>
                <a:latin typeface="Calibri"/>
                <a:ea typeface="Calibri"/>
                <a:cs typeface="Calibri"/>
                <a:sym typeface="Calibri"/>
              </a:rPr>
              <a:t>0 </a:t>
            </a:r>
            <a:r>
              <a:rPr b="0" i="0" lang="en-US" sz="2000" u="none" cap="none" strike="noStrike">
                <a:solidFill>
                  <a:srgbClr val="FFFFFF"/>
                </a:solidFill>
                <a:latin typeface="Calibri"/>
                <a:ea typeface="Calibri"/>
                <a:cs typeface="Calibri"/>
                <a:sym typeface="Calibri"/>
              </a:rPr>
              <a:t>, </a:t>
            </a:r>
            <a:r>
              <a:rPr b="0" baseline="30000" i="0" lang="en-US" sz="2000" u="none" cap="none" strike="noStrike">
                <a:solidFill>
                  <a:srgbClr val="FFFFFF"/>
                </a:solidFill>
                <a:latin typeface="Calibri"/>
                <a:ea typeface="Calibri"/>
                <a:cs typeface="Calibri"/>
                <a:sym typeface="Calibri"/>
              </a:rPr>
              <a:t> </a:t>
            </a:r>
            <a:r>
              <a:rPr b="0" i="0" lang="en-US" sz="2000" u="none" cap="none" strike="noStrike">
                <a:solidFill>
                  <a:srgbClr val="FFFFFF"/>
                </a:solidFill>
                <a:latin typeface="Calibri"/>
                <a:ea typeface="Calibri"/>
                <a:cs typeface="Calibri"/>
                <a:sym typeface="Calibri"/>
              </a:rPr>
              <a:t>Ɵ</a:t>
            </a:r>
            <a:r>
              <a:rPr b="0" baseline="-25000" i="0" lang="en-US" sz="2000" u="none" cap="none" strike="noStrike">
                <a:solidFill>
                  <a:srgbClr val="FFFFFF"/>
                </a:solidFill>
                <a:latin typeface="Calibri"/>
                <a:ea typeface="Calibri"/>
                <a:cs typeface="Calibri"/>
                <a:sym typeface="Calibri"/>
              </a:rPr>
              <a:t>sol </a:t>
            </a:r>
            <a:r>
              <a:rPr b="0" i="0" lang="en-US" sz="2000" u="none" cap="none" strike="noStrike">
                <a:solidFill>
                  <a:srgbClr val="FFFFFF"/>
                </a:solidFill>
                <a:latin typeface="Calibri"/>
                <a:ea typeface="Calibri"/>
                <a:cs typeface="Calibri"/>
                <a:sym typeface="Calibri"/>
              </a:rPr>
              <a:t> =67</a:t>
            </a:r>
            <a:r>
              <a:rPr b="0" baseline="30000" i="0" lang="en-US" sz="2000" u="none" cap="none" strike="noStrike">
                <a:solidFill>
                  <a:srgbClr val="FFFFFF"/>
                </a:solidFill>
                <a:latin typeface="Calibri"/>
                <a:ea typeface="Calibri"/>
                <a:cs typeface="Calibri"/>
                <a:sym typeface="Calibri"/>
              </a:rPr>
              <a:t>0</a:t>
            </a:r>
            <a:r>
              <a:rPr b="0" i="0" lang="en-US" sz="2000" u="none" cap="none" strike="noStrike">
                <a:solidFill>
                  <a:srgbClr val="FFFFFF"/>
                </a:solidFill>
                <a:latin typeface="Calibri"/>
                <a:ea typeface="Calibri"/>
                <a:cs typeface="Calibri"/>
                <a:sym typeface="Calibri"/>
              </a:rPr>
              <a:t>) set in the requirements. </a:t>
            </a:r>
            <a:r>
              <a:rPr lang="en-US" sz="2000">
                <a:solidFill>
                  <a:srgbClr val="FFFFFF"/>
                </a:solidFill>
                <a:latin typeface="Calibri"/>
                <a:ea typeface="Calibri"/>
                <a:cs typeface="Calibri"/>
                <a:sym typeface="Calibri"/>
              </a:rPr>
              <a:t>Better accuracy and precision should be expected for observations at smaller solar zenith and satellite zenith angles.</a:t>
            </a:r>
            <a:endParaRPr/>
          </a:p>
          <a:p>
            <a:pPr indent="0" lvl="0" marL="114300" marR="0" rtl="0" algn="l">
              <a:lnSpc>
                <a:spcPct val="100000"/>
              </a:lnSpc>
              <a:spcBef>
                <a:spcPts val="360"/>
              </a:spcBef>
              <a:spcAft>
                <a:spcPts val="0"/>
              </a:spcAft>
              <a:buClr>
                <a:schemeClr val="lt1"/>
              </a:buClr>
              <a:buSzPts val="1800"/>
              <a:buFont typeface="Noto Sans Symbols"/>
              <a:buNone/>
            </a:pPr>
            <a:r>
              <a:t/>
            </a:r>
            <a:endParaRPr b="0" i="0" sz="2000" u="none" cap="none" strike="noStrike">
              <a:solidFill>
                <a:schemeClr val="lt1"/>
              </a:solidFill>
              <a:latin typeface="Calibri"/>
              <a:ea typeface="Calibri"/>
              <a:cs typeface="Calibri"/>
              <a:sym typeface="Calibri"/>
            </a:endParaRPr>
          </a:p>
        </p:txBody>
      </p:sp>
      <p:graphicFrame>
        <p:nvGraphicFramePr>
          <p:cNvPr id="400" name="Google Shape;400;p96"/>
          <p:cNvGraphicFramePr/>
          <p:nvPr/>
        </p:nvGraphicFramePr>
        <p:xfrm>
          <a:off x="718456" y="1805825"/>
          <a:ext cx="3000000" cy="3000000"/>
        </p:xfrm>
        <a:graphic>
          <a:graphicData uri="http://schemas.openxmlformats.org/drawingml/2006/table">
            <a:tbl>
              <a:tblPr>
                <a:noFill/>
                <a:tableStyleId>{F3078DFF-5573-4D1A-AB2A-78C6373C38E3}</a:tableStyleId>
              </a:tblPr>
              <a:tblGrid>
                <a:gridCol w="3244900"/>
                <a:gridCol w="1617525"/>
                <a:gridCol w="2455875"/>
                <a:gridCol w="1775325"/>
                <a:gridCol w="1834500"/>
              </a:tblGrid>
              <a:tr h="933450">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Product Requirement</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Satellite</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Requirement</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Test Value (range)</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c>
                  <a:txBody>
                    <a:bodyPr/>
                    <a:lstStyle/>
                    <a:p>
                      <a:pPr indent="0" lvl="0" marL="0" marR="0" rtl="0" algn="l">
                        <a:lnSpc>
                          <a:spcPct val="115000"/>
                        </a:lnSpc>
                        <a:spcBef>
                          <a:spcPts val="0"/>
                        </a:spcBef>
                        <a:spcAft>
                          <a:spcPts val="0"/>
                        </a:spcAft>
                        <a:buClr>
                          <a:srgbClr val="000000"/>
                        </a:buClr>
                        <a:buSzPts val="2400"/>
                        <a:buFont typeface="Arial"/>
                        <a:buNone/>
                      </a:pPr>
                      <a:r>
                        <a:rPr b="1" lang="en-US" sz="2000" u="none" cap="none" strike="noStrike">
                          <a:solidFill>
                            <a:srgbClr val="FFFFFF"/>
                          </a:solidFill>
                          <a:latin typeface="Calibri"/>
                          <a:ea typeface="Calibri"/>
                          <a:cs typeface="Calibri"/>
                          <a:sym typeface="Calibri"/>
                        </a:rPr>
                        <a:t>Pass/Fail</a:t>
                      </a:r>
                      <a:endParaRPr b="1" sz="2000" u="none" cap="none" strike="noStrike">
                        <a:solidFill>
                          <a:srgbClr val="FFFFFF"/>
                        </a:solidFill>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5B9BD5"/>
                    </a:solidFill>
                  </a:tcPr>
                </a:tc>
              </a:tr>
              <a:tr h="304800">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Measurement Accuracy</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G19</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0.30</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0.01 … 0.21</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Pass</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r>
              <a:tr h="526200">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Measurement Precision</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G19</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0.25</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0.12 … 0.18</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c>
                  <a:txBody>
                    <a:bodyPr/>
                    <a:lstStyle/>
                    <a:p>
                      <a:pPr indent="0" lvl="0" marL="0" marR="0" rtl="0" algn="l">
                        <a:lnSpc>
                          <a:spcPct val="115000"/>
                        </a:lnSpc>
                        <a:spcBef>
                          <a:spcPts val="0"/>
                        </a:spcBef>
                        <a:spcAft>
                          <a:spcPts val="0"/>
                        </a:spcAft>
                        <a:buClr>
                          <a:srgbClr val="000000"/>
                        </a:buClr>
                        <a:buSzPts val="2400"/>
                        <a:buFont typeface="Arial"/>
                        <a:buNone/>
                      </a:pPr>
                      <a:r>
                        <a:rPr lang="en-US" sz="2000" u="none" cap="none" strike="noStrike">
                          <a:latin typeface="Calibri"/>
                          <a:ea typeface="Calibri"/>
                          <a:cs typeface="Calibri"/>
                          <a:sym typeface="Calibri"/>
                        </a:rPr>
                        <a:t>Pass</a:t>
                      </a:r>
                      <a:endParaRPr sz="2000" u="none" cap="none" strike="noStrike">
                        <a:latin typeface="Calibri"/>
                        <a:ea typeface="Calibri"/>
                        <a:cs typeface="Calibri"/>
                        <a:sym typeface="Calibri"/>
                      </a:endParaRPr>
                    </a:p>
                  </a:txBody>
                  <a:tcPr marT="45725" marB="45725" marR="91450" marL="91450">
                    <a:lnL cap="flat" cmpd="sng" w="12650">
                      <a:solidFill>
                        <a:srgbClr val="FFFFFF"/>
                      </a:solidFill>
                      <a:prstDash val="solid"/>
                      <a:round/>
                      <a:headEnd len="sm" w="sm" type="none"/>
                      <a:tailEnd len="sm" w="sm" type="none"/>
                    </a:lnL>
                    <a:lnR cap="flat" cmpd="sng" w="12650">
                      <a:solidFill>
                        <a:srgbClr val="FFFFFF"/>
                      </a:solidFill>
                      <a:prstDash val="solid"/>
                      <a:round/>
                      <a:headEnd len="sm" w="sm" type="none"/>
                      <a:tailEnd len="sm" w="sm" type="none"/>
                    </a:lnR>
                    <a:lnT cap="flat" cmpd="sng" w="12650">
                      <a:solidFill>
                        <a:srgbClr val="FFFFFF"/>
                      </a:solidFill>
                      <a:prstDash val="solid"/>
                      <a:round/>
                      <a:headEnd len="sm" w="sm" type="none"/>
                      <a:tailEnd len="sm" w="sm" type="none"/>
                    </a:lnT>
                    <a:lnB cap="flat" cmpd="sng" w="12650">
                      <a:solidFill>
                        <a:srgbClr val="FFFFFF"/>
                      </a:solidFill>
                      <a:prstDash val="solid"/>
                      <a:round/>
                      <a:headEnd len="sm" w="sm" type="none"/>
                      <a:tailEnd len="sm" w="sm" type="none"/>
                    </a:lnB>
                    <a:solidFill>
                      <a:srgbClr val="D0DEEF"/>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99"/>
          <p:cNvSpPr txBox="1"/>
          <p:nvPr>
            <p:ph type="title"/>
          </p:nvPr>
        </p:nvSpPr>
        <p:spPr>
          <a:xfrm>
            <a:off x="1096185" y="3658193"/>
            <a:ext cx="10363200" cy="265781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000"/>
              <a:buFont typeface="Calibri"/>
              <a:buNone/>
            </a:pPr>
            <a:r>
              <a:rPr lang="en-US">
                <a:latin typeface="Calibri"/>
                <a:ea typeface="Calibri"/>
                <a:cs typeface="Calibri"/>
                <a:sym typeface="Calibri"/>
              </a:rPr>
              <a:t>IDENTIFIED ISSUES</a:t>
            </a:r>
            <a:br>
              <a:rPr lang="en-US">
                <a:latin typeface="Calibri"/>
                <a:ea typeface="Calibri"/>
                <a:cs typeface="Calibri"/>
                <a:sym typeface="Calibri"/>
              </a:rPr>
            </a:br>
            <a:r>
              <a:rPr lang="en-US">
                <a:latin typeface="Calibri"/>
                <a:ea typeface="Calibri"/>
                <a:cs typeface="Calibri"/>
                <a:sym typeface="Calibri"/>
              </a:rPr>
              <a:t>	- In the </a:t>
            </a:r>
            <a:r>
              <a:rPr lang="en-US" sz="3600">
                <a:latin typeface="Calibri"/>
                <a:ea typeface="Calibri"/>
                <a:cs typeface="Calibri"/>
                <a:sym typeface="Calibri"/>
              </a:rPr>
              <a:t>Cloud Mask</a:t>
            </a:r>
            <a:r>
              <a:rPr lang="en-US" sz="3600"/>
              <a:t>  </a:t>
            </a:r>
            <a:br>
              <a:rPr lang="en-US" sz="3600">
                <a:latin typeface="Calibri"/>
                <a:ea typeface="Calibri"/>
                <a:cs typeface="Calibri"/>
                <a:sym typeface="Calibri"/>
              </a:rPr>
            </a:br>
            <a:r>
              <a:rPr lang="en-US" sz="3600">
                <a:latin typeface="Calibri"/>
                <a:ea typeface="Calibri"/>
                <a:cs typeface="Calibri"/>
                <a:sym typeface="Calibri"/>
              </a:rPr>
              <a:t>	- In the Snow </a:t>
            </a:r>
            <a:r>
              <a:rPr lang="en-US" sz="3600"/>
              <a:t>I</a:t>
            </a:r>
            <a:r>
              <a:rPr lang="en-US" sz="3600">
                <a:latin typeface="Calibri"/>
                <a:ea typeface="Calibri"/>
                <a:cs typeface="Calibri"/>
                <a:sym typeface="Calibri"/>
              </a:rPr>
              <a:t>dentification Algorithm</a:t>
            </a:r>
            <a:endParaRPr/>
          </a:p>
        </p:txBody>
      </p:sp>
      <p:sp>
        <p:nvSpPr>
          <p:cNvPr id="407" name="Google Shape;407;p99"/>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412" name="Shape 412"/>
        <p:cNvGrpSpPr/>
        <p:nvPr/>
      </p:nvGrpSpPr>
      <p:grpSpPr>
        <a:xfrm>
          <a:off x="0" y="0"/>
          <a:ext cx="0" cy="0"/>
          <a:chOff x="0" y="0"/>
          <a:chExt cx="0" cy="0"/>
        </a:xfrm>
      </p:grpSpPr>
      <p:sp>
        <p:nvSpPr>
          <p:cNvPr id="413" name="Google Shape;413;p101"/>
          <p:cNvSpPr txBox="1"/>
          <p:nvPr>
            <p:ph type="title"/>
          </p:nvPr>
        </p:nvSpPr>
        <p:spPr>
          <a:xfrm>
            <a:off x="1807071" y="311190"/>
            <a:ext cx="85452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ABI Cloud Mask Issues: </a:t>
            </a:r>
            <a:endParaRPr/>
          </a:p>
          <a:p>
            <a:pPr indent="0" lvl="0" marL="0" rtl="0" algn="ctr">
              <a:lnSpc>
                <a:spcPct val="100000"/>
              </a:lnSpc>
              <a:spcBef>
                <a:spcPts val="0"/>
              </a:spcBef>
              <a:spcAft>
                <a:spcPts val="0"/>
              </a:spcAft>
              <a:buSzPts val="1400"/>
              <a:buNone/>
            </a:pPr>
            <a:r>
              <a:rPr lang="en-US"/>
              <a:t>Spurious snow along coastlines</a:t>
            </a:r>
            <a:endParaRPr/>
          </a:p>
        </p:txBody>
      </p:sp>
      <p:sp>
        <p:nvSpPr>
          <p:cNvPr id="414" name="Google Shape;414;p101"/>
          <p:cNvSpPr txBox="1"/>
          <p:nvPr>
            <p:ph idx="1" type="body"/>
          </p:nvPr>
        </p:nvSpPr>
        <p:spPr>
          <a:xfrm>
            <a:off x="4920792" y="3815715"/>
            <a:ext cx="6748020" cy="1082499"/>
          </a:xfrm>
          <a:prstGeom prst="rect">
            <a:avLst/>
          </a:prstGeom>
          <a:solidFill>
            <a:srgbClr val="7F7F7F"/>
          </a:solid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000"/>
              <a:t>Spurious clouds are frequently mapped along the land/water boundary by the cloud mask. This hampers proper snow mapping in coastal areas</a:t>
            </a:r>
            <a:endParaRPr/>
          </a:p>
          <a:p>
            <a:pPr indent="0" lvl="0" marL="0" rtl="0" algn="l">
              <a:lnSpc>
                <a:spcPct val="100000"/>
              </a:lnSpc>
              <a:spcBef>
                <a:spcPts val="360"/>
              </a:spcBef>
              <a:spcAft>
                <a:spcPts val="0"/>
              </a:spcAft>
              <a:buSzPts val="1800"/>
              <a:buNone/>
            </a:pPr>
            <a:r>
              <a:t/>
            </a:r>
            <a:endParaRPr sz="2000"/>
          </a:p>
        </p:txBody>
      </p:sp>
      <p:sp>
        <p:nvSpPr>
          <p:cNvPr id="415" name="Google Shape;415;p101"/>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pic>
        <p:nvPicPr>
          <p:cNvPr id="416" name="Google Shape;416;p101"/>
          <p:cNvPicPr preferRelativeResize="0"/>
          <p:nvPr/>
        </p:nvPicPr>
        <p:blipFill rotWithShape="1">
          <a:blip r:embed="rId3">
            <a:alphaModFix/>
          </a:blip>
          <a:srcRect b="0" l="0" r="0" t="0"/>
          <a:stretch/>
        </p:blipFill>
        <p:spPr>
          <a:xfrm>
            <a:off x="252742" y="1420010"/>
            <a:ext cx="4296595" cy="5301444"/>
          </a:xfrm>
          <a:prstGeom prst="rect">
            <a:avLst/>
          </a:prstGeom>
          <a:noFill/>
          <a:ln>
            <a:noFill/>
          </a:ln>
        </p:spPr>
      </p:pic>
      <p:cxnSp>
        <p:nvCxnSpPr>
          <p:cNvPr id="417" name="Google Shape;417;p101"/>
          <p:cNvCxnSpPr>
            <a:stCxn id="414" idx="1"/>
          </p:cNvCxnSpPr>
          <p:nvPr/>
        </p:nvCxnSpPr>
        <p:spPr>
          <a:xfrm rot="10800000">
            <a:off x="2852892" y="3522964"/>
            <a:ext cx="2067900" cy="834000"/>
          </a:xfrm>
          <a:prstGeom prst="straightConnector1">
            <a:avLst/>
          </a:prstGeom>
          <a:noFill/>
          <a:ln cap="flat" cmpd="sng" w="28575">
            <a:solidFill>
              <a:srgbClr val="FFFF00"/>
            </a:solidFill>
            <a:prstDash val="solid"/>
            <a:round/>
            <a:headEnd len="sm" w="sm" type="none"/>
            <a:tailEnd len="med" w="med" type="triangle"/>
          </a:ln>
        </p:spPr>
      </p:cxnSp>
      <p:grpSp>
        <p:nvGrpSpPr>
          <p:cNvPr id="418" name="Google Shape;418;p101"/>
          <p:cNvGrpSpPr/>
          <p:nvPr/>
        </p:nvGrpSpPr>
        <p:grpSpPr>
          <a:xfrm>
            <a:off x="5237169" y="1678367"/>
            <a:ext cx="3138157" cy="1337040"/>
            <a:chOff x="4871411" y="1672284"/>
            <a:chExt cx="2905700" cy="1238000"/>
          </a:xfrm>
        </p:grpSpPr>
        <p:pic>
          <p:nvPicPr>
            <p:cNvPr id="419" name="Google Shape;419;p101"/>
            <p:cNvPicPr preferRelativeResize="0"/>
            <p:nvPr/>
          </p:nvPicPr>
          <p:blipFill rotWithShape="1">
            <a:blip r:embed="rId4">
              <a:alphaModFix/>
            </a:blip>
            <a:srcRect b="0" l="0" r="0" t="0"/>
            <a:stretch/>
          </p:blipFill>
          <p:spPr>
            <a:xfrm>
              <a:off x="4871411" y="1672284"/>
              <a:ext cx="2905700" cy="1238000"/>
            </a:xfrm>
            <a:prstGeom prst="rect">
              <a:avLst/>
            </a:prstGeom>
            <a:noFill/>
            <a:ln cap="flat" cmpd="sng" w="9525">
              <a:solidFill>
                <a:srgbClr val="D8D8D8"/>
              </a:solidFill>
              <a:prstDash val="solid"/>
              <a:round/>
              <a:headEnd len="sm" w="sm" type="none"/>
              <a:tailEnd len="sm" w="sm" type="none"/>
            </a:ln>
          </p:spPr>
        </p:pic>
        <p:sp>
          <p:nvSpPr>
            <p:cNvPr id="420" name="Google Shape;420;p101"/>
            <p:cNvSpPr/>
            <p:nvPr/>
          </p:nvSpPr>
          <p:spPr>
            <a:xfrm>
              <a:off x="6368527" y="2229731"/>
              <a:ext cx="301213" cy="395135"/>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21" name="Google Shape;421;p101"/>
          <p:cNvSpPr txBox="1"/>
          <p:nvPr/>
        </p:nvSpPr>
        <p:spPr>
          <a:xfrm>
            <a:off x="5712799" y="3149804"/>
            <a:ext cx="228251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GOES-19 ABI </a:t>
            </a:r>
            <a:endParaRPr/>
          </a:p>
          <a:p>
            <a:pPr indent="0" lvl="0" marL="0" marR="0" rtl="0" algn="ctr">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Dec 29, 2024, 1900 UTC</a:t>
            </a:r>
            <a:endParaRPr/>
          </a:p>
        </p:txBody>
      </p:sp>
      <p:grpSp>
        <p:nvGrpSpPr>
          <p:cNvPr id="422" name="Google Shape;422;p101"/>
          <p:cNvGrpSpPr/>
          <p:nvPr/>
        </p:nvGrpSpPr>
        <p:grpSpPr>
          <a:xfrm>
            <a:off x="4920792" y="5128181"/>
            <a:ext cx="1456218" cy="1620293"/>
            <a:chOff x="4334306" y="6216177"/>
            <a:chExt cx="1456218" cy="1620293"/>
          </a:xfrm>
        </p:grpSpPr>
        <p:sp>
          <p:nvSpPr>
            <p:cNvPr id="423" name="Google Shape;423;p101"/>
            <p:cNvSpPr/>
            <p:nvPr/>
          </p:nvSpPr>
          <p:spPr>
            <a:xfrm>
              <a:off x="4334306" y="6279064"/>
              <a:ext cx="337038" cy="152400"/>
            </a:xfrm>
            <a:prstGeom prst="rect">
              <a:avLst/>
            </a:prstGeom>
            <a:solidFill>
              <a:srgbClr val="5A3C00"/>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4" name="Google Shape;424;p101"/>
            <p:cNvSpPr/>
            <p:nvPr/>
          </p:nvSpPr>
          <p:spPr>
            <a:xfrm>
              <a:off x="4342530" y="6601922"/>
              <a:ext cx="337038" cy="152400"/>
            </a:xfrm>
            <a:prstGeom prst="rect">
              <a:avLst/>
            </a:prstGeom>
            <a:solidFill>
              <a:srgbClr val="000064"/>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5" name="Google Shape;425;p101"/>
            <p:cNvSpPr/>
            <p:nvPr/>
          </p:nvSpPr>
          <p:spPr>
            <a:xfrm>
              <a:off x="4334306" y="6927476"/>
              <a:ext cx="337038" cy="152400"/>
            </a:xfrm>
            <a:prstGeom prst="rect">
              <a:avLst/>
            </a:prstGeom>
            <a:solidFill>
              <a:srgbClr val="969696"/>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6" name="Google Shape;426;p101"/>
            <p:cNvSpPr txBox="1"/>
            <p:nvPr/>
          </p:nvSpPr>
          <p:spPr>
            <a:xfrm>
              <a:off x="4680010" y="6216177"/>
              <a:ext cx="89495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Land</a:t>
              </a:r>
              <a:endParaRPr/>
            </a:p>
          </p:txBody>
        </p:sp>
        <p:sp>
          <p:nvSpPr>
            <p:cNvPr id="427" name="Google Shape;427;p101"/>
            <p:cNvSpPr txBox="1"/>
            <p:nvPr/>
          </p:nvSpPr>
          <p:spPr>
            <a:xfrm>
              <a:off x="4690115" y="6557433"/>
              <a:ext cx="69092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Water</a:t>
              </a:r>
              <a:endParaRPr/>
            </a:p>
          </p:txBody>
        </p:sp>
        <p:sp>
          <p:nvSpPr>
            <p:cNvPr id="428" name="Google Shape;428;p101"/>
            <p:cNvSpPr txBox="1"/>
            <p:nvPr/>
          </p:nvSpPr>
          <p:spPr>
            <a:xfrm>
              <a:off x="4678099" y="6879278"/>
              <a:ext cx="69092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Cloud</a:t>
              </a:r>
              <a:endParaRPr/>
            </a:p>
          </p:txBody>
        </p:sp>
        <p:sp>
          <p:nvSpPr>
            <p:cNvPr id="429" name="Google Shape;429;p101"/>
            <p:cNvSpPr/>
            <p:nvPr/>
          </p:nvSpPr>
          <p:spPr>
            <a:xfrm>
              <a:off x="4340377" y="7263753"/>
              <a:ext cx="337038" cy="152400"/>
            </a:xfrm>
            <a:prstGeom prst="rect">
              <a:avLst/>
            </a:prstGeom>
            <a:solidFill>
              <a:srgbClr val="464646"/>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0" name="Google Shape;430;p101"/>
            <p:cNvSpPr txBox="1"/>
            <p:nvPr/>
          </p:nvSpPr>
          <p:spPr>
            <a:xfrm>
              <a:off x="4684350" y="7203364"/>
              <a:ext cx="105181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No retrieval</a:t>
              </a:r>
              <a:endParaRPr/>
            </a:p>
          </p:txBody>
        </p:sp>
        <p:sp>
          <p:nvSpPr>
            <p:cNvPr id="431" name="Google Shape;431;p101"/>
            <p:cNvSpPr/>
            <p:nvPr/>
          </p:nvSpPr>
          <p:spPr>
            <a:xfrm>
              <a:off x="4348154" y="7617272"/>
              <a:ext cx="337038" cy="152400"/>
            </a:xfrm>
            <a:prstGeom prst="rect">
              <a:avLst/>
            </a:prstGeom>
            <a:solidFill>
              <a:schemeClr val="dk1"/>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2" name="Google Shape;432;p101"/>
            <p:cNvSpPr txBox="1"/>
            <p:nvPr/>
          </p:nvSpPr>
          <p:spPr>
            <a:xfrm>
              <a:off x="4690110" y="7559471"/>
              <a:ext cx="110041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No coverage</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3"/>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461963" lvl="0" marL="461963" rtl="0" algn="l">
              <a:lnSpc>
                <a:spcPct val="100000"/>
              </a:lnSpc>
              <a:spcBef>
                <a:spcPts val="0"/>
              </a:spcBef>
              <a:spcAft>
                <a:spcPts val="0"/>
              </a:spcAft>
              <a:buSzPts val="1400"/>
              <a:buNone/>
            </a:pPr>
            <a:r>
              <a:rPr lang="en-US"/>
              <a:t>PRODUCT AND ALGORITHM OVERVIEW</a:t>
            </a:r>
            <a:endParaRPr/>
          </a:p>
        </p:txBody>
      </p:sp>
      <p:sp>
        <p:nvSpPr>
          <p:cNvPr id="85" name="Google Shape;85;p3"/>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102"/>
          <p:cNvSpPr txBox="1"/>
          <p:nvPr>
            <p:ph type="title"/>
          </p:nvPr>
        </p:nvSpPr>
        <p:spPr>
          <a:xfrm>
            <a:off x="1807075" y="311200"/>
            <a:ext cx="8987100" cy="968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ABI Cloud Mask Issues: </a:t>
            </a:r>
            <a:endParaRPr/>
          </a:p>
          <a:p>
            <a:pPr indent="0" lvl="0" marL="0" rtl="0" algn="ctr">
              <a:lnSpc>
                <a:spcPct val="100000"/>
              </a:lnSpc>
              <a:spcBef>
                <a:spcPts val="0"/>
              </a:spcBef>
              <a:spcAft>
                <a:spcPts val="0"/>
              </a:spcAft>
              <a:buSzPts val="1400"/>
              <a:buNone/>
            </a:pPr>
            <a:r>
              <a:rPr lang="en-US"/>
              <a:t>Failure to identify low-level stratus over snow</a:t>
            </a:r>
            <a:endParaRPr/>
          </a:p>
        </p:txBody>
      </p:sp>
      <p:sp>
        <p:nvSpPr>
          <p:cNvPr id="439" name="Google Shape;439;p102"/>
          <p:cNvSpPr txBox="1"/>
          <p:nvPr>
            <p:ph idx="1" type="body"/>
          </p:nvPr>
        </p:nvSpPr>
        <p:spPr>
          <a:xfrm>
            <a:off x="669429" y="5528074"/>
            <a:ext cx="10287000" cy="828279"/>
          </a:xfrm>
          <a:prstGeom prst="rect">
            <a:avLst/>
          </a:prstGeom>
          <a:solidFill>
            <a:srgbClr val="7F7F7F"/>
          </a:solid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000"/>
              <a:t>Low-level stratus clouds over snow are occasionally missed by the cloud mask.  These scenes are not recognized as “snow” by the snow detection algorithm and therefore result in snow misses.  </a:t>
            </a:r>
            <a:endParaRPr/>
          </a:p>
          <a:p>
            <a:pPr indent="0" lvl="0" marL="0" rtl="0" algn="l">
              <a:lnSpc>
                <a:spcPct val="100000"/>
              </a:lnSpc>
              <a:spcBef>
                <a:spcPts val="360"/>
              </a:spcBef>
              <a:spcAft>
                <a:spcPts val="0"/>
              </a:spcAft>
              <a:buSzPts val="1800"/>
              <a:buNone/>
            </a:pPr>
            <a:r>
              <a:t/>
            </a:r>
            <a:endParaRPr sz="2000"/>
          </a:p>
        </p:txBody>
      </p:sp>
      <p:sp>
        <p:nvSpPr>
          <p:cNvPr id="440" name="Google Shape;440;p102"/>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grpSp>
        <p:nvGrpSpPr>
          <p:cNvPr id="441" name="Google Shape;441;p102"/>
          <p:cNvGrpSpPr/>
          <p:nvPr/>
        </p:nvGrpSpPr>
        <p:grpSpPr>
          <a:xfrm>
            <a:off x="465102" y="1416099"/>
            <a:ext cx="9919827" cy="4083527"/>
            <a:chOff x="516653" y="428011"/>
            <a:chExt cx="9919827" cy="4083527"/>
          </a:xfrm>
        </p:grpSpPr>
        <p:pic>
          <p:nvPicPr>
            <p:cNvPr id="442" name="Google Shape;442;p102"/>
            <p:cNvPicPr preferRelativeResize="0"/>
            <p:nvPr/>
          </p:nvPicPr>
          <p:blipFill rotWithShape="1">
            <a:blip r:embed="rId3">
              <a:alphaModFix/>
            </a:blip>
            <a:srcRect b="0" l="0" r="0" t="0"/>
            <a:stretch/>
          </p:blipFill>
          <p:spPr>
            <a:xfrm>
              <a:off x="5864480" y="457812"/>
              <a:ext cx="4572000" cy="3171825"/>
            </a:xfrm>
            <a:prstGeom prst="rect">
              <a:avLst/>
            </a:prstGeom>
            <a:noFill/>
            <a:ln>
              <a:noFill/>
            </a:ln>
          </p:spPr>
        </p:pic>
        <p:pic>
          <p:nvPicPr>
            <p:cNvPr id="443" name="Google Shape;443;p102"/>
            <p:cNvPicPr preferRelativeResize="0"/>
            <p:nvPr/>
          </p:nvPicPr>
          <p:blipFill rotWithShape="1">
            <a:blip r:embed="rId4">
              <a:alphaModFix/>
            </a:blip>
            <a:srcRect b="0" l="0" r="0" t="0"/>
            <a:stretch/>
          </p:blipFill>
          <p:spPr>
            <a:xfrm>
              <a:off x="516653" y="428011"/>
              <a:ext cx="4497799" cy="3231428"/>
            </a:xfrm>
            <a:prstGeom prst="rect">
              <a:avLst/>
            </a:prstGeom>
            <a:noFill/>
            <a:ln>
              <a:noFill/>
            </a:ln>
          </p:spPr>
        </p:pic>
        <p:sp>
          <p:nvSpPr>
            <p:cNvPr id="444" name="Google Shape;444;p102"/>
            <p:cNvSpPr txBox="1"/>
            <p:nvPr/>
          </p:nvSpPr>
          <p:spPr>
            <a:xfrm>
              <a:off x="516653" y="3772874"/>
              <a:ext cx="4709652"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ABI GOES-19</a:t>
              </a:r>
              <a:endParaRPr/>
            </a:p>
            <a:p>
              <a:pPr indent="0" lvl="0" marL="0" marR="0" rtl="0" algn="l">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December 22, 2024 (day 2024358), 1900UTC</a:t>
              </a:r>
              <a:endParaRPr/>
            </a:p>
            <a:p>
              <a:pPr indent="0" lvl="0" marL="0" marR="0" rtl="0" algn="l">
                <a:lnSpc>
                  <a:spcPct val="100000"/>
                </a:lnSpc>
                <a:spcBef>
                  <a:spcPts val="0"/>
                </a:spcBef>
                <a:spcAft>
                  <a:spcPts val="0"/>
                </a:spcAft>
                <a:buNone/>
              </a:pPr>
              <a:r>
                <a:t/>
              </a:r>
              <a:endParaRPr b="0" i="0" sz="1400" u="none" cap="none" strike="noStrike">
                <a:solidFill>
                  <a:srgbClr val="FFFF00"/>
                </a:solidFill>
                <a:latin typeface="Arial"/>
                <a:ea typeface="Arial"/>
                <a:cs typeface="Arial"/>
                <a:sym typeface="Arial"/>
              </a:endParaRPr>
            </a:p>
          </p:txBody>
        </p:sp>
        <p:cxnSp>
          <p:nvCxnSpPr>
            <p:cNvPr id="445" name="Google Shape;445;p102"/>
            <p:cNvCxnSpPr/>
            <p:nvPr/>
          </p:nvCxnSpPr>
          <p:spPr>
            <a:xfrm flipH="1" rot="10800000">
              <a:off x="2765552" y="1423348"/>
              <a:ext cx="3915399" cy="159646"/>
            </a:xfrm>
            <a:prstGeom prst="straightConnector1">
              <a:avLst/>
            </a:prstGeom>
            <a:noFill/>
            <a:ln cap="flat" cmpd="sng" w="9525">
              <a:solidFill>
                <a:srgbClr val="FF0000"/>
              </a:solidFill>
              <a:prstDash val="solid"/>
              <a:round/>
              <a:headEnd len="sm" w="sm" type="none"/>
              <a:tailEnd len="med" w="med" type="triangle"/>
            </a:ln>
          </p:spPr>
        </p:cxnSp>
        <p:sp>
          <p:nvSpPr>
            <p:cNvPr id="446" name="Google Shape;446;p102"/>
            <p:cNvSpPr/>
            <p:nvPr/>
          </p:nvSpPr>
          <p:spPr>
            <a:xfrm>
              <a:off x="1257915" y="719394"/>
              <a:ext cx="1790700" cy="17272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7" name="Google Shape;447;p102"/>
            <p:cNvSpPr/>
            <p:nvPr/>
          </p:nvSpPr>
          <p:spPr>
            <a:xfrm>
              <a:off x="6512180" y="719394"/>
              <a:ext cx="1790700" cy="1727100"/>
            </a:xfrm>
            <a:prstGeom prst="ellipse">
              <a:avLst/>
            </a:prstGeom>
            <a:no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03"/>
          <p:cNvSpPr txBox="1"/>
          <p:nvPr>
            <p:ph type="title"/>
          </p:nvPr>
        </p:nvSpPr>
        <p:spPr>
          <a:xfrm>
            <a:off x="1807075" y="311197"/>
            <a:ext cx="8545200" cy="692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Snow Identification Issue</a:t>
            </a:r>
            <a:endParaRPr sz="2500"/>
          </a:p>
        </p:txBody>
      </p:sp>
      <p:sp>
        <p:nvSpPr>
          <p:cNvPr id="454" name="Google Shape;454;p103"/>
          <p:cNvSpPr txBox="1"/>
          <p:nvPr>
            <p:ph idx="1" type="body"/>
          </p:nvPr>
        </p:nvSpPr>
        <p:spPr>
          <a:xfrm>
            <a:off x="279125" y="5294925"/>
            <a:ext cx="11634900" cy="1499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rPr lang="en-US" sz="2000"/>
              <a:t>- Snow storm in New Orleans on Jan 22, 2024 was the first one since 1963</a:t>
            </a:r>
            <a:endParaRPr sz="2000"/>
          </a:p>
          <a:p>
            <a:pPr indent="-171450" lvl="0" marL="171450" rtl="0" algn="l">
              <a:lnSpc>
                <a:spcPct val="100000"/>
              </a:lnSpc>
              <a:spcBef>
                <a:spcPts val="360"/>
              </a:spcBef>
              <a:spcAft>
                <a:spcPts val="0"/>
              </a:spcAft>
              <a:buSzPts val="1800"/>
              <a:buNone/>
            </a:pPr>
            <a:r>
              <a:rPr lang="en-US" sz="2000"/>
              <a:t>- Snow cover along the Gulf Coast was identified but rejected as inconsistent with the snow cover climatology</a:t>
            </a:r>
            <a:endParaRPr sz="2000"/>
          </a:p>
          <a:p>
            <a:pPr indent="-171450" lvl="0" marL="171450" rtl="0" algn="l">
              <a:lnSpc>
                <a:spcPct val="100000"/>
              </a:lnSpc>
              <a:spcBef>
                <a:spcPts val="360"/>
              </a:spcBef>
              <a:spcAft>
                <a:spcPts val="0"/>
              </a:spcAft>
              <a:buSzPts val="1800"/>
              <a:buNone/>
            </a:pPr>
            <a:r>
              <a:rPr lang="en-US" sz="2000"/>
              <a:t>- Snow cover climatology has been adjusted to allow snow cover in this region in January</a:t>
            </a:r>
            <a:endParaRPr/>
          </a:p>
          <a:p>
            <a:pPr indent="-171450" lvl="0" marL="171450" rtl="0" algn="l">
              <a:lnSpc>
                <a:spcPct val="100000"/>
              </a:lnSpc>
              <a:spcBef>
                <a:spcPts val="360"/>
              </a:spcBef>
              <a:spcAft>
                <a:spcPts val="0"/>
              </a:spcAft>
              <a:buSzPts val="1800"/>
              <a:buNone/>
            </a:pPr>
            <a:r>
              <a:rPr lang="en-US" sz="2000"/>
              <a:t> - Updated data files will be implemented  into OE with the next algorithm implementation  </a:t>
            </a:r>
            <a:endParaRPr sz="2000"/>
          </a:p>
        </p:txBody>
      </p:sp>
      <p:sp>
        <p:nvSpPr>
          <p:cNvPr id="455" name="Google Shape;455;p103"/>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pic>
        <p:nvPicPr>
          <p:cNvPr id="456" name="Google Shape;456;p103"/>
          <p:cNvPicPr preferRelativeResize="0"/>
          <p:nvPr/>
        </p:nvPicPr>
        <p:blipFill rotWithShape="1">
          <a:blip r:embed="rId3">
            <a:alphaModFix/>
          </a:blip>
          <a:srcRect b="0" l="0" r="0" t="0"/>
          <a:stretch/>
        </p:blipFill>
        <p:spPr>
          <a:xfrm>
            <a:off x="1164926" y="2398424"/>
            <a:ext cx="4306050" cy="2747050"/>
          </a:xfrm>
          <a:prstGeom prst="rect">
            <a:avLst/>
          </a:prstGeom>
          <a:noFill/>
          <a:ln>
            <a:noFill/>
          </a:ln>
        </p:spPr>
      </p:pic>
      <p:pic>
        <p:nvPicPr>
          <p:cNvPr id="457" name="Google Shape;457;p103"/>
          <p:cNvPicPr preferRelativeResize="0"/>
          <p:nvPr/>
        </p:nvPicPr>
        <p:blipFill rotWithShape="1">
          <a:blip r:embed="rId4">
            <a:alphaModFix/>
          </a:blip>
          <a:srcRect b="0" l="0" r="0" t="0"/>
          <a:stretch/>
        </p:blipFill>
        <p:spPr>
          <a:xfrm>
            <a:off x="5986776" y="2398424"/>
            <a:ext cx="4470685" cy="2747051"/>
          </a:xfrm>
          <a:prstGeom prst="rect">
            <a:avLst/>
          </a:prstGeom>
          <a:noFill/>
          <a:ln>
            <a:noFill/>
          </a:ln>
        </p:spPr>
      </p:pic>
      <p:sp>
        <p:nvSpPr>
          <p:cNvPr id="458" name="Google Shape;458;p103"/>
          <p:cNvSpPr/>
          <p:nvPr/>
        </p:nvSpPr>
        <p:spPr>
          <a:xfrm>
            <a:off x="6370164" y="4564961"/>
            <a:ext cx="565500" cy="160200"/>
          </a:xfrm>
          <a:prstGeom prst="rect">
            <a:avLst/>
          </a:prstGeom>
          <a:solidFill>
            <a:srgbClr val="00FAFA"/>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00"/>
              </a:solidFill>
              <a:latin typeface="Arial"/>
              <a:ea typeface="Arial"/>
              <a:cs typeface="Arial"/>
              <a:sym typeface="Arial"/>
            </a:endParaRPr>
          </a:p>
        </p:txBody>
      </p:sp>
      <p:sp>
        <p:nvSpPr>
          <p:cNvPr id="459" name="Google Shape;459;p103"/>
          <p:cNvSpPr txBox="1"/>
          <p:nvPr/>
        </p:nvSpPr>
        <p:spPr>
          <a:xfrm>
            <a:off x="7090552" y="4491200"/>
            <a:ext cx="2164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Rejected snow</a:t>
            </a:r>
            <a:endParaRPr/>
          </a:p>
        </p:txBody>
      </p:sp>
      <p:sp>
        <p:nvSpPr>
          <p:cNvPr id="460" name="Google Shape;460;p103"/>
          <p:cNvSpPr/>
          <p:nvPr/>
        </p:nvSpPr>
        <p:spPr>
          <a:xfrm>
            <a:off x="6357972" y="4863665"/>
            <a:ext cx="565500" cy="160200"/>
          </a:xfrm>
          <a:prstGeom prst="rect">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00"/>
              </a:solidFill>
              <a:latin typeface="Arial"/>
              <a:ea typeface="Arial"/>
              <a:cs typeface="Arial"/>
              <a:sym typeface="Arial"/>
            </a:endParaRPr>
          </a:p>
        </p:txBody>
      </p:sp>
      <p:sp>
        <p:nvSpPr>
          <p:cNvPr id="461" name="Google Shape;461;p103"/>
          <p:cNvSpPr txBox="1"/>
          <p:nvPr/>
        </p:nvSpPr>
        <p:spPr>
          <a:xfrm>
            <a:off x="7078360" y="4789904"/>
            <a:ext cx="2164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FFFF00"/>
                </a:solidFill>
                <a:latin typeface="Arial"/>
                <a:ea typeface="Arial"/>
                <a:cs typeface="Arial"/>
                <a:sym typeface="Arial"/>
              </a:rPr>
              <a:t>Confirmed snow</a:t>
            </a:r>
            <a:endParaRPr/>
          </a:p>
        </p:txBody>
      </p:sp>
      <p:sp>
        <p:nvSpPr>
          <p:cNvPr id="462" name="Google Shape;462;p103"/>
          <p:cNvSpPr txBox="1"/>
          <p:nvPr/>
        </p:nvSpPr>
        <p:spPr>
          <a:xfrm>
            <a:off x="3384875" y="1924425"/>
            <a:ext cx="52041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sz="2200">
                <a:solidFill>
                  <a:schemeClr val="lt1"/>
                </a:solidFill>
                <a:latin typeface="Calibri"/>
                <a:ea typeface="Calibri"/>
                <a:cs typeface="Calibri"/>
                <a:sym typeface="Calibri"/>
              </a:rPr>
              <a:t>Gulf Coast Snow, January 22-24, 2025</a:t>
            </a:r>
            <a:endParaRPr sz="2900">
              <a:solidFill>
                <a:schemeClr val="lt1"/>
              </a:solidFill>
              <a:latin typeface="Calibri"/>
              <a:ea typeface="Calibri"/>
              <a:cs typeface="Calibri"/>
              <a:sym typeface="Calibri"/>
            </a:endParaRPr>
          </a:p>
        </p:txBody>
      </p:sp>
      <p:sp>
        <p:nvSpPr>
          <p:cNvPr id="463" name="Google Shape;463;p103"/>
          <p:cNvSpPr txBox="1"/>
          <p:nvPr/>
        </p:nvSpPr>
        <p:spPr>
          <a:xfrm>
            <a:off x="1234775" y="1354824"/>
            <a:ext cx="9894000" cy="69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400"/>
              <a:buFont typeface="Arial"/>
              <a:buNone/>
            </a:pPr>
            <a:r>
              <a:rPr lang="en-US" sz="2200">
                <a:solidFill>
                  <a:schemeClr val="lt1"/>
                </a:solidFill>
                <a:latin typeface="Calibri"/>
                <a:ea typeface="Calibri"/>
                <a:cs typeface="Calibri"/>
                <a:sym typeface="Calibri"/>
              </a:rPr>
              <a:t>False Snow Rejection due to Inconsistent Snow Cover Climatology</a:t>
            </a:r>
            <a:r>
              <a:rPr lang="en-US" sz="2900">
                <a:solidFill>
                  <a:schemeClr val="lt1"/>
                </a:solidFill>
                <a:latin typeface="Calibri"/>
                <a:ea typeface="Calibri"/>
                <a:cs typeface="Calibri"/>
                <a:sym typeface="Calibri"/>
              </a:rPr>
              <a:t> </a:t>
            </a:r>
            <a:endParaRPr sz="25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104"/>
          <p:cNvSpPr txBox="1"/>
          <p:nvPr>
            <p:ph type="title"/>
          </p:nvPr>
        </p:nvSpPr>
        <p:spPr>
          <a:xfrm>
            <a:off x="609600" y="-46037"/>
            <a:ext cx="109728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solidFill>
                  <a:schemeClr val="lt1"/>
                </a:solidFill>
              </a:rPr>
              <a:t>Validation Summary</a:t>
            </a:r>
            <a:endParaRPr/>
          </a:p>
        </p:txBody>
      </p:sp>
      <p:sp>
        <p:nvSpPr>
          <p:cNvPr id="470" name="Google Shape;470;p104"/>
          <p:cNvSpPr txBox="1"/>
          <p:nvPr>
            <p:ph idx="12" type="sldNum"/>
          </p:nvPr>
        </p:nvSpPr>
        <p:spPr>
          <a:xfrm>
            <a:off x="9135931" y="6356354"/>
            <a:ext cx="28449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300"/>
              <a:buFont typeface="Calibri"/>
              <a:buNone/>
            </a:pPr>
            <a:fld id="{00000000-1234-1234-1234-123412341234}" type="slidenum">
              <a:rPr lang="en-US"/>
              <a:t>‹#›</a:t>
            </a:fld>
            <a:endParaRPr/>
          </a:p>
        </p:txBody>
      </p:sp>
      <p:sp>
        <p:nvSpPr>
          <p:cNvPr id="471" name="Google Shape;471;p104"/>
          <p:cNvSpPr txBox="1"/>
          <p:nvPr/>
        </p:nvSpPr>
        <p:spPr>
          <a:xfrm>
            <a:off x="727800" y="1096963"/>
            <a:ext cx="10854600" cy="5667300"/>
          </a:xfrm>
          <a:prstGeom prst="rect">
            <a:avLst/>
          </a:prstGeom>
          <a:noFill/>
          <a:ln>
            <a:noFill/>
          </a:ln>
        </p:spPr>
        <p:txBody>
          <a:bodyPr anchorCtr="0" anchor="t" bIns="91425" lIns="91425" spcFirstLastPara="1" rIns="91425" wrap="square" tIns="91425">
            <a:normAutofit fontScale="92500" lnSpcReduction="20000"/>
          </a:bodyPr>
          <a:lstStyle/>
          <a:p>
            <a:pPr indent="-262890" lvl="0" marL="457200" marR="0" rtl="0" algn="l">
              <a:lnSpc>
                <a:spcPct val="100000"/>
              </a:lnSpc>
              <a:spcBef>
                <a:spcPts val="0"/>
              </a:spcBef>
              <a:spcAft>
                <a:spcPts val="0"/>
              </a:spcAft>
              <a:buClr>
                <a:srgbClr val="FFFFFF"/>
              </a:buClr>
              <a:buSzPct val="108108"/>
              <a:buFont typeface="Noto Sans Symbols"/>
              <a:buChar char="∙"/>
            </a:pPr>
            <a:r>
              <a:rPr b="0" i="0" lang="en-US" sz="2400" u="none" cap="none" strike="noStrike">
                <a:solidFill>
                  <a:schemeClr val="lt1"/>
                </a:solidFill>
                <a:latin typeface="Calibri"/>
                <a:ea typeface="Calibri"/>
                <a:cs typeface="Calibri"/>
                <a:sym typeface="Calibri"/>
              </a:rPr>
              <a:t>GOES-19 ABI binary (IP) fractional snow cover FD products from OE over the period September 18, 2024 – February 15, 2025, 1</a:t>
            </a:r>
            <a:r>
              <a:rPr lang="en-US" sz="2400">
                <a:solidFill>
                  <a:schemeClr val="lt1"/>
                </a:solidFill>
                <a:latin typeface="Calibri"/>
                <a:ea typeface="Calibri"/>
                <a:cs typeface="Calibri"/>
                <a:sym typeface="Calibri"/>
              </a:rPr>
              <a:t>3</a:t>
            </a:r>
            <a:r>
              <a:rPr b="0" i="0" lang="en-US" sz="2400" u="none" cap="none" strike="noStrike">
                <a:solidFill>
                  <a:schemeClr val="lt1"/>
                </a:solidFill>
                <a:latin typeface="Calibri"/>
                <a:ea typeface="Calibri"/>
                <a:cs typeface="Calibri"/>
                <a:sym typeface="Calibri"/>
              </a:rPr>
              <a:t>00 to 2300 UTC have been evaluated.  </a:t>
            </a:r>
            <a:endParaRPr b="0" i="0" sz="1400" u="none" cap="none" strike="noStrike">
              <a:solidFill>
                <a:srgbClr val="000000"/>
              </a:solidFill>
              <a:latin typeface="Arial"/>
              <a:ea typeface="Arial"/>
              <a:cs typeface="Arial"/>
              <a:sym typeface="Arial"/>
            </a:endParaRPr>
          </a:p>
          <a:p>
            <a:pPr indent="-110490" lvl="0" marL="457200" marR="0" rtl="0" algn="l">
              <a:lnSpc>
                <a:spcPct val="100000"/>
              </a:lnSpc>
              <a:spcBef>
                <a:spcPts val="0"/>
              </a:spcBef>
              <a:spcAft>
                <a:spcPts val="0"/>
              </a:spcAft>
              <a:buClr>
                <a:srgbClr val="FFFFFF"/>
              </a:buClr>
              <a:buSzPct val="108108"/>
              <a:buFont typeface="Noto Sans Symbols"/>
              <a:buNone/>
            </a:pPr>
            <a:r>
              <a:t/>
            </a:r>
            <a:endParaRPr b="0" i="0" sz="2400" u="none" cap="none" strike="noStrike">
              <a:solidFill>
                <a:schemeClr val="lt1"/>
              </a:solidFill>
              <a:latin typeface="Calibri"/>
              <a:ea typeface="Calibri"/>
              <a:cs typeface="Calibri"/>
              <a:sym typeface="Calibri"/>
            </a:endParaRPr>
          </a:p>
          <a:p>
            <a:pPr indent="-262890" lvl="0" marL="457200" marR="0" rtl="0" algn="l">
              <a:lnSpc>
                <a:spcPct val="100000"/>
              </a:lnSpc>
              <a:spcBef>
                <a:spcPts val="0"/>
              </a:spcBef>
              <a:spcAft>
                <a:spcPts val="0"/>
              </a:spcAft>
              <a:buClr>
                <a:srgbClr val="FFFFFF"/>
              </a:buClr>
              <a:buSzPct val="108108"/>
              <a:buFont typeface="Noto Sans Symbols"/>
              <a:buChar char="∙"/>
            </a:pPr>
            <a:r>
              <a:rPr b="0" i="0" lang="en-US" sz="2400" u="none" cap="none" strike="noStrike">
                <a:solidFill>
                  <a:schemeClr val="lt1"/>
                </a:solidFill>
                <a:latin typeface="Calibri"/>
                <a:ea typeface="Calibri"/>
                <a:cs typeface="Calibri"/>
                <a:sym typeface="Calibri"/>
              </a:rPr>
              <a:t>ABI Binary snow product was evaluated by comparing with in situ data and IMS. </a:t>
            </a:r>
            <a:endParaRPr/>
          </a:p>
          <a:p>
            <a:pPr indent="-110490" lvl="0" marL="457200" marR="0" rtl="0" algn="l">
              <a:lnSpc>
                <a:spcPct val="100000"/>
              </a:lnSpc>
              <a:spcBef>
                <a:spcPts val="0"/>
              </a:spcBef>
              <a:spcAft>
                <a:spcPts val="0"/>
              </a:spcAft>
              <a:buClr>
                <a:srgbClr val="FFFFFF"/>
              </a:buClr>
              <a:buSzPct val="108108"/>
              <a:buFont typeface="Noto Sans Symbols"/>
              <a:buNone/>
            </a:pPr>
            <a:r>
              <a:t/>
            </a:r>
            <a:endParaRPr b="0" i="0" sz="2400" u="none" cap="none" strike="noStrike">
              <a:solidFill>
                <a:schemeClr val="lt1"/>
              </a:solidFill>
              <a:latin typeface="Calibri"/>
              <a:ea typeface="Calibri"/>
              <a:cs typeface="Calibri"/>
              <a:sym typeface="Calibri"/>
            </a:endParaRPr>
          </a:p>
          <a:p>
            <a:pPr indent="-262890" lvl="0" marL="457200" marR="0" rtl="0" algn="l">
              <a:lnSpc>
                <a:spcPct val="100000"/>
              </a:lnSpc>
              <a:spcBef>
                <a:spcPts val="0"/>
              </a:spcBef>
              <a:spcAft>
                <a:spcPts val="0"/>
              </a:spcAft>
              <a:buClr>
                <a:srgbClr val="FFFFFF"/>
              </a:buClr>
              <a:buSzPct val="108108"/>
              <a:buFont typeface="Noto Sans Symbols"/>
              <a:buChar char="∙"/>
            </a:pPr>
            <a:r>
              <a:rPr b="0" i="0" lang="en-US" sz="2400" u="none" cap="none" strike="noStrike">
                <a:solidFill>
                  <a:schemeClr val="lt1"/>
                </a:solidFill>
                <a:latin typeface="Calibri"/>
                <a:ea typeface="Calibri"/>
                <a:cs typeface="Calibri"/>
                <a:sym typeface="Calibri"/>
              </a:rPr>
              <a:t>The ABI fractional snow cover products were evaluated by comparing with similar and finer resolution satellite data. Theoretical accuracy estimates have been performed.</a:t>
            </a:r>
            <a:endParaRPr b="0" i="0" sz="1400" u="none" cap="none" strike="noStrike">
              <a:solidFill>
                <a:srgbClr val="000000"/>
              </a:solidFill>
              <a:latin typeface="Arial"/>
              <a:ea typeface="Arial"/>
              <a:cs typeface="Arial"/>
              <a:sym typeface="Arial"/>
            </a:endParaRPr>
          </a:p>
          <a:p>
            <a:pPr indent="-110490" lvl="0" marL="457200" marR="0" rtl="0" algn="l">
              <a:lnSpc>
                <a:spcPct val="100000"/>
              </a:lnSpc>
              <a:spcBef>
                <a:spcPts val="0"/>
              </a:spcBef>
              <a:spcAft>
                <a:spcPts val="0"/>
              </a:spcAft>
              <a:buClr>
                <a:srgbClr val="FFFFFF"/>
              </a:buClr>
              <a:buSzPct val="108108"/>
              <a:buFont typeface="Noto Sans Symbols"/>
              <a:buNone/>
            </a:pPr>
            <a:r>
              <a:t/>
            </a:r>
            <a:endParaRPr b="0" i="0" sz="2400" u="none" cap="none" strike="noStrike">
              <a:solidFill>
                <a:schemeClr val="lt1"/>
              </a:solidFill>
              <a:latin typeface="Calibri"/>
              <a:ea typeface="Calibri"/>
              <a:cs typeface="Calibri"/>
              <a:sym typeface="Calibri"/>
            </a:endParaRPr>
          </a:p>
          <a:p>
            <a:pPr indent="-262890" lvl="0" marL="457200" marR="0" rtl="0" algn="l">
              <a:lnSpc>
                <a:spcPct val="100000"/>
              </a:lnSpc>
              <a:spcBef>
                <a:spcPts val="0"/>
              </a:spcBef>
              <a:spcAft>
                <a:spcPts val="0"/>
              </a:spcAft>
              <a:buClr>
                <a:srgbClr val="FFFFFF"/>
              </a:buClr>
              <a:buSzPct val="108108"/>
              <a:buFont typeface="Noto Sans Symbols"/>
              <a:buChar char="∙"/>
            </a:pPr>
            <a:r>
              <a:rPr b="0" i="0" lang="en-US" sz="2400" u="none" cap="none" strike="noStrike">
                <a:solidFill>
                  <a:schemeClr val="lt1"/>
                </a:solidFill>
                <a:latin typeface="Calibri"/>
                <a:ea typeface="Calibri"/>
                <a:cs typeface="Calibri"/>
                <a:sym typeface="Calibri"/>
              </a:rPr>
              <a:t>Binary snow validation results</a:t>
            </a:r>
            <a:endParaRPr/>
          </a:p>
          <a:p>
            <a:pPr indent="0" lvl="0" marL="194310" marR="0" rtl="0" algn="l">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 	-  89.5-9</a:t>
            </a:r>
            <a:r>
              <a:rPr lang="en-US" sz="2400">
                <a:solidFill>
                  <a:schemeClr val="lt1"/>
                </a:solidFill>
                <a:latin typeface="Calibri"/>
                <a:ea typeface="Calibri"/>
                <a:cs typeface="Calibri"/>
                <a:sym typeface="Calibri"/>
              </a:rPr>
              <a:t>3</a:t>
            </a:r>
            <a:r>
              <a:rPr b="0" i="0" lang="en-US" sz="2400" u="none" cap="none" strike="noStrike">
                <a:solidFill>
                  <a:schemeClr val="lt1"/>
                </a:solidFill>
                <a:latin typeface="Calibri"/>
                <a:ea typeface="Calibri"/>
                <a:cs typeface="Calibri"/>
                <a:sym typeface="Calibri"/>
              </a:rPr>
              <a:t>% accuracy of snow/no-snow discrimination at 1</a:t>
            </a:r>
            <a:r>
              <a:rPr lang="en-US" sz="2400">
                <a:solidFill>
                  <a:schemeClr val="lt1"/>
                </a:solidFill>
                <a:latin typeface="Calibri"/>
                <a:ea typeface="Calibri"/>
                <a:cs typeface="Calibri"/>
                <a:sym typeface="Calibri"/>
              </a:rPr>
              <a:t>3</a:t>
            </a:r>
            <a:r>
              <a:rPr b="0" i="0" lang="en-US" sz="2400" u="none" cap="none" strike="noStrike">
                <a:solidFill>
                  <a:schemeClr val="lt1"/>
                </a:solidFill>
                <a:latin typeface="Calibri"/>
                <a:ea typeface="Calibri"/>
                <a:cs typeface="Calibri"/>
                <a:sym typeface="Calibri"/>
              </a:rPr>
              <a:t>00 to 2</a:t>
            </a:r>
            <a:r>
              <a:rPr lang="en-US" sz="2400">
                <a:solidFill>
                  <a:schemeClr val="lt1"/>
                </a:solidFill>
                <a:latin typeface="Calibri"/>
                <a:ea typeface="Calibri"/>
                <a:cs typeface="Calibri"/>
                <a:sym typeface="Calibri"/>
              </a:rPr>
              <a:t>3</a:t>
            </a:r>
            <a:r>
              <a:rPr b="0" i="0" lang="en-US" sz="2400" u="none" cap="none" strike="noStrike">
                <a:solidFill>
                  <a:schemeClr val="lt1"/>
                </a:solidFill>
                <a:latin typeface="Calibri"/>
                <a:ea typeface="Calibri"/>
                <a:cs typeface="Calibri"/>
                <a:sym typeface="Calibri"/>
              </a:rPr>
              <a:t>00 UTC</a:t>
            </a:r>
            <a:endParaRPr b="0" i="0" sz="2400" u="none" cap="none" strike="noStrike">
              <a:solidFill>
                <a:schemeClr val="lt1"/>
              </a:solidFill>
              <a:latin typeface="Calibri"/>
              <a:ea typeface="Calibri"/>
              <a:cs typeface="Calibri"/>
              <a:sym typeface="Calibri"/>
            </a:endParaRPr>
          </a:p>
          <a:p>
            <a:pPr indent="-457200" lvl="0" marL="571500" marR="0" rtl="0" algn="l">
              <a:lnSpc>
                <a:spcPct val="100000"/>
              </a:lnSpc>
              <a:spcBef>
                <a:spcPts val="0"/>
              </a:spcBef>
              <a:spcAft>
                <a:spcPts val="0"/>
              </a:spcAft>
              <a:buNone/>
            </a:pPr>
            <a:r>
              <a:rPr lang="en-US" sz="2400">
                <a:solidFill>
                  <a:schemeClr val="lt1"/>
                </a:solidFill>
                <a:latin typeface="Calibri"/>
                <a:ea typeface="Calibri"/>
                <a:cs typeface="Calibri"/>
                <a:sym typeface="Calibri"/>
              </a:rPr>
              <a:t>     </a:t>
            </a:r>
            <a:r>
              <a:rPr b="0" i="0" lang="en-US" sz="2400" u="none" cap="none" strike="noStrike">
                <a:solidFill>
                  <a:schemeClr val="lt1"/>
                </a:solidFill>
                <a:latin typeface="Calibri"/>
                <a:ea typeface="Calibri"/>
                <a:cs typeface="Calibri"/>
                <a:sym typeface="Calibri"/>
              </a:rPr>
              <a:t>- Retrieval accuracy generally satisfies the requirement of 0.9 probability of correct snow/no</a:t>
            </a:r>
            <a:r>
              <a:rPr lang="en-US" sz="2400">
                <a:solidFill>
                  <a:schemeClr val="lt1"/>
                </a:solidFill>
                <a:latin typeface="Calibri"/>
                <a:ea typeface="Calibri"/>
                <a:cs typeface="Calibri"/>
                <a:sym typeface="Calibri"/>
              </a:rPr>
              <a:t>-</a:t>
            </a:r>
            <a:r>
              <a:rPr b="0" i="0" lang="en-US" sz="2400" u="none" cap="none" strike="noStrike">
                <a:solidFill>
                  <a:schemeClr val="lt1"/>
                </a:solidFill>
                <a:latin typeface="Calibri"/>
                <a:ea typeface="Calibri"/>
                <a:cs typeface="Calibri"/>
                <a:sym typeface="Calibri"/>
              </a:rPr>
              <a:t> snow set for VIIRS</a:t>
            </a:r>
            <a:endParaRPr b="0" i="0" sz="2400" u="none" cap="none" strike="noStrike">
              <a:solidFill>
                <a:schemeClr val="lt1"/>
              </a:solidFill>
              <a:latin typeface="Calibri"/>
              <a:ea typeface="Calibri"/>
              <a:cs typeface="Calibri"/>
              <a:sym typeface="Calibri"/>
            </a:endParaRPr>
          </a:p>
          <a:p>
            <a:pPr indent="-110490" lvl="0" marL="457200" marR="0" rtl="0" algn="l">
              <a:lnSpc>
                <a:spcPct val="100000"/>
              </a:lnSpc>
              <a:spcBef>
                <a:spcPts val="0"/>
              </a:spcBef>
              <a:spcAft>
                <a:spcPts val="0"/>
              </a:spcAft>
              <a:buClr>
                <a:srgbClr val="FFFFFF"/>
              </a:buClr>
              <a:buSzPct val="108108"/>
              <a:buFont typeface="Noto Sans Symbols"/>
              <a:buNone/>
            </a:pPr>
            <a:r>
              <a:t/>
            </a:r>
            <a:endParaRPr b="0" i="0" sz="2400" u="none" cap="none" strike="noStrike">
              <a:solidFill>
                <a:schemeClr val="lt1"/>
              </a:solidFill>
              <a:latin typeface="Calibri"/>
              <a:ea typeface="Calibri"/>
              <a:cs typeface="Calibri"/>
              <a:sym typeface="Calibri"/>
            </a:endParaRPr>
          </a:p>
          <a:p>
            <a:pPr indent="-262890" lvl="0" marL="457200" marR="0" rtl="0" algn="l">
              <a:lnSpc>
                <a:spcPct val="100000"/>
              </a:lnSpc>
              <a:spcBef>
                <a:spcPts val="0"/>
              </a:spcBef>
              <a:spcAft>
                <a:spcPts val="0"/>
              </a:spcAft>
              <a:buClr>
                <a:srgbClr val="FFFFFF"/>
              </a:buClr>
              <a:buSzPct val="108108"/>
              <a:buFont typeface="Noto Sans Symbols"/>
              <a:buChar char="∙"/>
            </a:pPr>
            <a:r>
              <a:rPr b="0" i="0" lang="en-US" sz="2400" u="none" cap="none" strike="noStrike">
                <a:solidFill>
                  <a:schemeClr val="lt1"/>
                </a:solidFill>
                <a:latin typeface="Calibri"/>
                <a:ea typeface="Calibri"/>
                <a:cs typeface="Calibri"/>
                <a:sym typeface="Calibri"/>
              </a:rPr>
              <a:t>Snow Fraction validation results</a:t>
            </a:r>
            <a:endParaRPr b="0" i="0" sz="2400" u="none" cap="none" strike="noStrike">
              <a:solidFill>
                <a:schemeClr val="lt1"/>
              </a:solidFill>
              <a:latin typeface="Calibri"/>
              <a:ea typeface="Calibri"/>
              <a:cs typeface="Calibri"/>
              <a:sym typeface="Calibri"/>
            </a:endParaRPr>
          </a:p>
          <a:p>
            <a:pPr indent="0" lvl="1" marL="194310" marR="0" rtl="0" algn="l">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	- Estimated measurement accuracy range: 0.01 to 0.22, precision range: 0.11 to  0.18</a:t>
            </a:r>
            <a:endParaRPr/>
          </a:p>
          <a:p>
            <a:pPr indent="0" lvl="1" marL="194310" marR="0" rtl="0" algn="l">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	- Product meets the require</a:t>
            </a:r>
            <a:r>
              <a:rPr lang="en-US" sz="2400">
                <a:solidFill>
                  <a:schemeClr val="lt1"/>
                </a:solidFill>
                <a:latin typeface="Calibri"/>
                <a:ea typeface="Calibri"/>
                <a:cs typeface="Calibri"/>
                <a:sym typeface="Calibri"/>
              </a:rPr>
              <a:t>d</a:t>
            </a:r>
            <a:r>
              <a:rPr b="0" i="0" lang="en-US" sz="2400" u="none" cap="none" strike="noStrike">
                <a:solidFill>
                  <a:schemeClr val="lt1"/>
                </a:solidFill>
                <a:latin typeface="Calibri"/>
                <a:ea typeface="Calibri"/>
                <a:cs typeface="Calibri"/>
                <a:sym typeface="Calibri"/>
              </a:rPr>
              <a:t> accuracy (0.30) and precision (</a:t>
            </a:r>
            <a:r>
              <a:rPr lang="en-US" sz="2400">
                <a:solidFill>
                  <a:schemeClr val="lt1"/>
                </a:solidFill>
                <a:latin typeface="Calibri"/>
                <a:ea typeface="Calibri"/>
                <a:cs typeface="Calibri"/>
                <a:sym typeface="Calibri"/>
              </a:rPr>
              <a:t>0</a:t>
            </a:r>
            <a:r>
              <a:rPr b="0" i="0" lang="en-US" sz="2400" u="none" cap="none" strike="noStrike">
                <a:solidFill>
                  <a:schemeClr val="lt1"/>
                </a:solidFill>
                <a:latin typeface="Calibri"/>
                <a:ea typeface="Calibri"/>
                <a:cs typeface="Calibri"/>
                <a:sym typeface="Calibri"/>
              </a:rPr>
              <a:t>.25)</a:t>
            </a:r>
            <a:endParaRPr b="0" i="0" sz="2400" u="none" cap="none" strike="noStrike">
              <a:solidFill>
                <a:schemeClr val="lt1"/>
              </a:solidFill>
              <a:latin typeface="Calibri"/>
              <a:ea typeface="Calibri"/>
              <a:cs typeface="Calibri"/>
              <a:sym typeface="Calibri"/>
            </a:endParaRPr>
          </a:p>
          <a:p>
            <a:pPr indent="0" lvl="1" marL="194310" marR="0" rtl="0" algn="l">
              <a:lnSpc>
                <a:spcPct val="100000"/>
              </a:lnSpc>
              <a:spcBef>
                <a:spcPts val="0"/>
              </a:spcBef>
              <a:spcAft>
                <a:spcPts val="0"/>
              </a:spcAft>
              <a:buNone/>
            </a:pPr>
            <a:r>
              <a:t/>
            </a:r>
            <a:endParaRPr b="0" i="0" sz="2400" u="none" cap="none" strike="noStrike">
              <a:solidFill>
                <a:schemeClr val="lt1"/>
              </a:solidFill>
              <a:latin typeface="Calibri"/>
              <a:ea typeface="Calibri"/>
              <a:cs typeface="Calibri"/>
              <a:sym typeface="Calibri"/>
            </a:endParaRPr>
          </a:p>
          <a:p>
            <a:pPr indent="0" lvl="1" marL="194310" marR="0" rtl="0" algn="l">
              <a:lnSpc>
                <a:spcPct val="100000"/>
              </a:lnSpc>
              <a:spcBef>
                <a:spcPts val="0"/>
              </a:spcBef>
              <a:spcAft>
                <a:spcPts val="0"/>
              </a:spcAft>
              <a:buNone/>
            </a:pPr>
            <a:r>
              <a:t/>
            </a:r>
            <a:endParaRPr b="0" i="0" sz="2400" u="none" cap="none" strike="noStrike">
              <a:solidFill>
                <a:schemeClr val="lt1"/>
              </a:solidFill>
              <a:latin typeface="Calibri"/>
              <a:ea typeface="Calibri"/>
              <a:cs typeface="Calibri"/>
              <a:sym typeface="Calibri"/>
            </a:endParaRPr>
          </a:p>
          <a:p>
            <a:pPr indent="0" lvl="1" marL="194310" marR="0" rtl="0" algn="l">
              <a:lnSpc>
                <a:spcPct val="100000"/>
              </a:lnSpc>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05"/>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PROVISIONAL MATURITY ASSESSMENT</a:t>
            </a:r>
            <a:endParaRPr/>
          </a:p>
        </p:txBody>
      </p:sp>
      <p:sp>
        <p:nvSpPr>
          <p:cNvPr id="477" name="Google Shape;477;p105"/>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106"/>
          <p:cNvSpPr txBox="1"/>
          <p:nvPr>
            <p:ph type="title"/>
          </p:nvPr>
        </p:nvSpPr>
        <p:spPr>
          <a:xfrm>
            <a:off x="3123862" y="226430"/>
            <a:ext cx="5961300" cy="853799"/>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00"/>
              <a:buNone/>
            </a:pPr>
            <a:r>
              <a:rPr lang="en-US" sz="3600">
                <a:solidFill>
                  <a:schemeClr val="lt1"/>
                </a:solidFill>
                <a:latin typeface="Calibri"/>
                <a:ea typeface="Calibri"/>
                <a:cs typeface="Calibri"/>
                <a:sym typeface="Calibri"/>
              </a:rPr>
              <a:t>Provisional Validation</a:t>
            </a:r>
            <a:endParaRPr/>
          </a:p>
        </p:txBody>
      </p:sp>
      <p:sp>
        <p:nvSpPr>
          <p:cNvPr id="483" name="Google Shape;483;p106"/>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solidFill>
                  <a:schemeClr val="lt1"/>
                </a:solidFill>
              </a:rPr>
              <a:t>‹#›</a:t>
            </a:fld>
            <a:endParaRPr>
              <a:solidFill>
                <a:schemeClr val="lt1"/>
              </a:solidFill>
            </a:endParaRPr>
          </a:p>
        </p:txBody>
      </p:sp>
      <p:graphicFrame>
        <p:nvGraphicFramePr>
          <p:cNvPr id="484" name="Google Shape;484;p106"/>
          <p:cNvGraphicFramePr/>
          <p:nvPr/>
        </p:nvGraphicFramePr>
        <p:xfrm>
          <a:off x="2105526" y="1169245"/>
          <a:ext cx="3000000" cy="3000000"/>
        </p:xfrm>
        <a:graphic>
          <a:graphicData uri="http://schemas.openxmlformats.org/drawingml/2006/table">
            <a:tbl>
              <a:tblPr>
                <a:noFill/>
                <a:tableStyleId>{8BBC6855-102C-4541-9D2B-4D8D0B1B4AFD}</a:tableStyleId>
              </a:tblPr>
              <a:tblGrid>
                <a:gridCol w="4884975"/>
                <a:gridCol w="4704200"/>
              </a:tblGrid>
              <a:tr h="370850">
                <a:tc>
                  <a:txBody>
                    <a:bodyPr/>
                    <a:lstStyle/>
                    <a:p>
                      <a:pPr indent="0" lvl="0" marL="0" marR="0" rtl="0" algn="l">
                        <a:lnSpc>
                          <a:spcPct val="100000"/>
                        </a:lnSpc>
                        <a:spcBef>
                          <a:spcPts val="0"/>
                        </a:spcBef>
                        <a:spcAft>
                          <a:spcPts val="0"/>
                        </a:spcAft>
                        <a:buClr>
                          <a:srgbClr val="000000"/>
                        </a:buClr>
                        <a:buSzPts val="350"/>
                        <a:buFont typeface="Arial"/>
                        <a:buNone/>
                      </a:pPr>
                      <a:r>
                        <a:rPr b="1" lang="en-US" sz="1400" u="none" cap="none" strike="noStrike">
                          <a:solidFill>
                            <a:srgbClr val="FFFFFF"/>
                          </a:solidFill>
                        </a:rPr>
                        <a:t>Preparation Activities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rgbClr val="000000"/>
                        </a:buClr>
                        <a:buSzPts val="350"/>
                        <a:buFont typeface="Arial"/>
                        <a:buNone/>
                      </a:pPr>
                      <a:r>
                        <a:rPr b="1" lang="en-US" sz="1400" u="none" cap="none" strike="noStrike">
                          <a:solidFill>
                            <a:srgbClr val="FFFFFF"/>
                          </a:solidFill>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Validation activities are ongoing and the general research community is now encouraged to participate.</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275"/>
                        <a:buFont typeface="Arial"/>
                        <a:buNone/>
                      </a:pPr>
                      <a:r>
                        <a:rPr lang="en-US" sz="1100" u="none" cap="none" strike="noStrike"/>
                        <a:t>True</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Severe algorithm anomalies are identified and under analysis. Solutions to anomalies are in development and testing.</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275"/>
                        <a:buFont typeface="Arial"/>
                        <a:buNone/>
                      </a:pPr>
                      <a:r>
                        <a:rPr lang="en-US" sz="1100"/>
                        <a:t>Minor anomalies have</a:t>
                      </a:r>
                      <a:r>
                        <a:rPr lang="en-US" sz="1100" u="none" cap="none" strike="noStrike"/>
                        <a:t> been identified. </a:t>
                      </a:r>
                      <a:r>
                        <a:rPr lang="en-US" sz="1100"/>
                        <a:t>Solutions to anomalies have been developed and are being tested</a:t>
                      </a:r>
                      <a:r>
                        <a:rPr lang="en-US" sz="1100" u="none" cap="none" strike="noStrike"/>
                        <a:t> </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Incremental product improvements may still be occurring.</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275"/>
                        <a:buFont typeface="Arial"/>
                        <a:buNone/>
                      </a:pPr>
                      <a:r>
                        <a:rPr lang="en-US" sz="1100" u="none" cap="none" strike="noStrike"/>
                        <a:t>Yes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L2+ only: Users are engaged in the Product Feedback Forums and user feedback is assessed.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275"/>
                        <a:buFont typeface="Arial"/>
                        <a:buNone/>
                      </a:pPr>
                      <a:r>
                        <a:rPr lang="en-US" sz="1100" u="none" cap="none" strike="noStrike"/>
                        <a:t>Potential users are aware of the product.The user f</a:t>
                      </a:r>
                      <a:r>
                        <a:rPr lang="en-US" sz="1100"/>
                        <a:t>eedback will be available once the product becomes operational and accessible through AWIPS. </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chemeClr val="lt1"/>
                        </a:buClr>
                        <a:buSzPts val="350"/>
                        <a:buFont typeface="Arial"/>
                        <a:buNone/>
                      </a:pPr>
                      <a:r>
                        <a:rPr b="1" lang="en-US" sz="1400" u="none" cap="none" strike="noStrike">
                          <a:solidFill>
                            <a:schemeClr val="lt1"/>
                          </a:solidFill>
                        </a:rPr>
                        <a:t>End State</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chemeClr val="lt1"/>
                        </a:buClr>
                        <a:buSzPts val="350"/>
                        <a:buFont typeface="Arial"/>
                        <a:buNone/>
                      </a:pPr>
                      <a:r>
                        <a:rPr b="1" lang="en-US" sz="1400" u="none" cap="none" strike="noStrike">
                          <a:solidFill>
                            <a:schemeClr val="lt1"/>
                          </a:solidFill>
                        </a:rPr>
                        <a:t>Assessment</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r>
              <a:tr h="370850">
                <a:tc>
                  <a:txBody>
                    <a:bodyPr/>
                    <a:lstStyle/>
                    <a:p>
                      <a:pPr indent="0" lvl="0" marL="0" marR="0" rtl="0" algn="l">
                        <a:lnSpc>
                          <a:spcPct val="100000"/>
                        </a:lnSpc>
                        <a:spcBef>
                          <a:spcPts val="0"/>
                        </a:spcBef>
                        <a:spcAft>
                          <a:spcPts val="0"/>
                        </a:spcAft>
                        <a:buClr>
                          <a:schemeClr val="lt1"/>
                        </a:buClr>
                        <a:buSzPts val="1100"/>
                        <a:buFont typeface="Arial"/>
                        <a:buNone/>
                      </a:pPr>
                      <a:r>
                        <a:rPr b="0" i="0" lang="en-US" sz="1100" u="none" cap="none" strike="noStrik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True</a:t>
                      </a:r>
                      <a:endParaRPr sz="1100" u="none" cap="none" strike="noStrike">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Product analysis is sufficient to communicate product performance to users relative to expectations (Performance Baseline).</a:t>
                      </a:r>
                      <a:endParaRPr sz="1100" u="none" cap="none" strike="noStrike">
                        <a:solidFill>
                          <a:schemeClr val="dk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True</a:t>
                      </a:r>
                      <a:endParaRPr sz="1100" u="none" cap="none" strike="noStrike">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True.</a:t>
                      </a:r>
                      <a:endParaRPr sz="1100" u="none" cap="none" strike="noStrike">
                        <a:solidFill>
                          <a:srgbClr val="FF0000"/>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370850">
                <a:tc>
                  <a:txBody>
                    <a:bodyPr/>
                    <a:lstStyle/>
                    <a:p>
                      <a:pPr indent="0" lvl="0" marL="0" marR="0" rtl="0" algn="l">
                        <a:lnSpc>
                          <a:spcPct val="100000"/>
                        </a:lnSpc>
                        <a:spcBef>
                          <a:spcPts val="0"/>
                        </a:spcBef>
                        <a:spcAft>
                          <a:spcPts val="0"/>
                        </a:spcAft>
                        <a:buClr>
                          <a:schemeClr val="lt1"/>
                        </a:buClr>
                        <a:buSzPts val="1100"/>
                        <a:buFont typeface="Arial"/>
                        <a:buNone/>
                      </a:pPr>
                      <a:r>
                        <a:rPr b="0" i="0" lang="en-US" sz="1100" u="none" cap="none" strike="noStrike">
                          <a:solidFill>
                            <a:schemeClr val="dk1"/>
                          </a:solidFill>
                          <a:latin typeface="Arial"/>
                          <a:ea typeface="Arial"/>
                          <a:cs typeface="Arial"/>
                          <a:sym typeface="Arial"/>
                        </a:rPr>
                        <a:t>Testing has been fully documented.</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rPr>
                        <a:t>True</a:t>
                      </a:r>
                      <a:endParaRPr sz="1100" u="none" cap="none" strike="noStrike">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370850">
                <a:tc>
                  <a:txBody>
                    <a:bodyPr/>
                    <a:lstStyle/>
                    <a:p>
                      <a:pPr indent="0" lvl="0" marL="0" marR="0" rtl="0" algn="l">
                        <a:lnSpc>
                          <a:spcPct val="100000"/>
                        </a:lnSpc>
                        <a:spcBef>
                          <a:spcPts val="0"/>
                        </a:spcBef>
                        <a:spcAft>
                          <a:spcPts val="0"/>
                        </a:spcAft>
                        <a:buClr>
                          <a:srgbClr val="000000"/>
                        </a:buClr>
                        <a:buSzPts val="275"/>
                        <a:buFont typeface="Arial"/>
                        <a:buNone/>
                      </a:pPr>
                      <a:r>
                        <a:rPr b="0" i="0" lang="en-US" sz="1100" u="none" cap="none" strike="noStrike">
                          <a:solidFill>
                            <a:schemeClr val="dk1"/>
                          </a:solidFill>
                          <a:latin typeface="Arial"/>
                          <a:ea typeface="Arial"/>
                          <a:cs typeface="Arial"/>
                          <a:sym typeface="Arial"/>
                        </a:rPr>
                        <a:t>Product is ready for operational use and for use in comprehensive cal/val activities and product optimization.</a:t>
                      </a:r>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latin typeface="Arial"/>
                          <a:ea typeface="Arial"/>
                          <a:cs typeface="Arial"/>
                          <a:sym typeface="Arial"/>
                          <a:extLst>
                            <a:ext uri="http://customooxmlschemas.google.com/">
                              <go:slidesCustomData xmlns:go="http://customooxmlschemas.google.com/" textRoundtripDataId="2"/>
                            </a:ext>
                          </a:extLst>
                        </a:rPr>
                        <a:t>True</a:t>
                      </a:r>
                      <a:endParaRPr sz="1100" u="none" cap="none" strike="noStrike">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107"/>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PATH TO FULL VALIDATION</a:t>
            </a:r>
            <a:endParaRPr/>
          </a:p>
        </p:txBody>
      </p:sp>
      <p:sp>
        <p:nvSpPr>
          <p:cNvPr id="490" name="Google Shape;490;p107"/>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110"/>
          <p:cNvSpPr txBox="1"/>
          <p:nvPr>
            <p:ph type="title"/>
          </p:nvPr>
        </p:nvSpPr>
        <p:spPr>
          <a:xfrm>
            <a:off x="2170275" y="0"/>
            <a:ext cx="79371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Path to Full Validation</a:t>
            </a:r>
            <a:endParaRPr/>
          </a:p>
        </p:txBody>
      </p:sp>
      <p:sp>
        <p:nvSpPr>
          <p:cNvPr id="496" name="Google Shape;496;p110"/>
          <p:cNvSpPr txBox="1"/>
          <p:nvPr/>
        </p:nvSpPr>
        <p:spPr>
          <a:xfrm>
            <a:off x="637250" y="1787600"/>
            <a:ext cx="11276700" cy="3770400"/>
          </a:xfrm>
          <a:prstGeom prst="rect">
            <a:avLst/>
          </a:prstGeom>
          <a:noFill/>
          <a:ln>
            <a:noFill/>
          </a:ln>
        </p:spPr>
        <p:txBody>
          <a:bodyPr anchorCtr="0" anchor="t" bIns="45700" lIns="91425" spcFirstLastPara="1" rIns="91425" wrap="square" tIns="45700">
            <a:noAutofit/>
          </a:bodyPr>
          <a:lstStyle/>
          <a:p>
            <a:pPr indent="-184150" lvl="0" marL="1778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Monitoring of the snow product will continue to assess its </a:t>
            </a:r>
            <a:r>
              <a:rPr lang="en-US" sz="2000">
                <a:solidFill>
                  <a:schemeClr val="lt1"/>
                </a:solidFill>
                <a:latin typeface="Calibri"/>
                <a:ea typeface="Calibri"/>
                <a:cs typeface="Calibri"/>
                <a:sym typeface="Calibri"/>
              </a:rPr>
              <a:t>performance</a:t>
            </a:r>
            <a:r>
              <a:rPr lang="en-US" sz="2000">
                <a:solidFill>
                  <a:schemeClr val="lt1"/>
                </a:solidFill>
                <a:latin typeface="Calibri"/>
                <a:ea typeface="Calibri"/>
                <a:cs typeface="Calibri"/>
                <a:sym typeface="Calibri"/>
              </a:rPr>
              <a:t> throughout the whole year</a:t>
            </a:r>
            <a:endParaRPr sz="2000">
              <a:solidFill>
                <a:schemeClr val="lt1"/>
              </a:solidFill>
              <a:latin typeface="Calibri"/>
              <a:ea typeface="Calibri"/>
              <a:cs typeface="Calibri"/>
              <a:sym typeface="Calibri"/>
            </a:endParaRPr>
          </a:p>
          <a:p>
            <a:pPr indent="-184150" lvl="0" marL="1778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Binary snow cover and snow fraction accuracy estimates will be stratified by </a:t>
            </a:r>
            <a:endParaRPr sz="2000">
              <a:solidFill>
                <a:schemeClr val="lt1"/>
              </a:solidFill>
              <a:latin typeface="Calibri"/>
              <a:ea typeface="Calibri"/>
              <a:cs typeface="Calibri"/>
              <a:sym typeface="Calibri"/>
            </a:endParaRPr>
          </a:p>
          <a:p>
            <a:pPr indent="-355600" lvl="1" marL="9144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Surface cover type (grasslands/forest) </a:t>
            </a:r>
            <a:endParaRPr sz="2000">
              <a:solidFill>
                <a:schemeClr val="lt1"/>
              </a:solidFill>
              <a:latin typeface="Calibri"/>
              <a:ea typeface="Calibri"/>
              <a:cs typeface="Calibri"/>
              <a:sym typeface="Calibri"/>
            </a:endParaRPr>
          </a:p>
          <a:p>
            <a:pPr indent="-355600" lvl="1" marL="9144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Topography (plains/alpine areas) </a:t>
            </a:r>
            <a:endParaRPr sz="2000">
              <a:solidFill>
                <a:schemeClr val="lt1"/>
              </a:solidFill>
              <a:latin typeface="Calibri"/>
              <a:ea typeface="Calibri"/>
              <a:cs typeface="Calibri"/>
              <a:sym typeface="Calibri"/>
            </a:endParaRPr>
          </a:p>
          <a:p>
            <a:pPr indent="-355600" lvl="1" marL="9144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Observation geometry (solar and satellite zenith angle)</a:t>
            </a:r>
            <a:endParaRPr sz="2000">
              <a:solidFill>
                <a:schemeClr val="lt1"/>
              </a:solidFill>
              <a:latin typeface="Calibri"/>
              <a:ea typeface="Calibri"/>
              <a:cs typeface="Calibri"/>
              <a:sym typeface="Calibri"/>
            </a:endParaRPr>
          </a:p>
          <a:p>
            <a:pPr indent="-184150" lvl="0" marL="1778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Product performance will be </a:t>
            </a:r>
            <a:r>
              <a:rPr lang="en-US" sz="2000">
                <a:solidFill>
                  <a:schemeClr val="lt1"/>
                </a:solidFill>
                <a:latin typeface="Calibri"/>
                <a:ea typeface="Calibri"/>
                <a:cs typeface="Calibri"/>
                <a:sym typeface="Calibri"/>
              </a:rPr>
              <a:t>evaluated</a:t>
            </a:r>
            <a:r>
              <a:rPr lang="en-US" sz="2000">
                <a:solidFill>
                  <a:schemeClr val="lt1"/>
                </a:solidFill>
                <a:latin typeface="Calibri"/>
                <a:ea typeface="Calibri"/>
                <a:cs typeface="Calibri"/>
                <a:sym typeface="Calibri"/>
              </a:rPr>
              <a:t> both over North and South America</a:t>
            </a:r>
            <a:endParaRPr sz="2000">
              <a:solidFill>
                <a:schemeClr val="lt1"/>
              </a:solidFill>
              <a:latin typeface="Calibri"/>
              <a:ea typeface="Calibri"/>
              <a:cs typeface="Calibri"/>
              <a:sym typeface="Calibri"/>
            </a:endParaRPr>
          </a:p>
          <a:p>
            <a:pPr indent="-184150" lvl="0" marL="1778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A larger number of case studies evaluating the agreement of GOES-19 ABI snow products to snow products from other satellite sensors (GOES-16,18 ABI, VIIRS , AVHRR) will be examined</a:t>
            </a:r>
            <a:endParaRPr sz="2000">
              <a:solidFill>
                <a:schemeClr val="lt1"/>
              </a:solidFill>
              <a:latin typeface="Calibri"/>
              <a:ea typeface="Calibri"/>
              <a:cs typeface="Calibri"/>
              <a:sym typeface="Calibri"/>
            </a:endParaRPr>
          </a:p>
          <a:p>
            <a:pPr indent="-184150" lvl="0" marL="177800" rtl="0" algn="l">
              <a:lnSpc>
                <a:spcPct val="115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Comparison of  GOES-19 ABI snow cover fraction with snow fraction derived with higher resolution satellite sensors (Landsat, Sentinel) will be performed.</a:t>
            </a:r>
            <a:endParaRPr sz="2000">
              <a:solidFill>
                <a:schemeClr val="lt1"/>
              </a:solidFill>
              <a:latin typeface="Calibri"/>
              <a:ea typeface="Calibri"/>
              <a:cs typeface="Calibri"/>
              <a:sym typeface="Calibri"/>
            </a:endParaRPr>
          </a:p>
          <a:p>
            <a:pPr indent="0" lvl="0" marL="0" marR="0" rtl="0" algn="l">
              <a:lnSpc>
                <a:spcPct val="115000"/>
              </a:lnSpc>
              <a:spcBef>
                <a:spcPts val="600"/>
              </a:spcBef>
              <a:spcAft>
                <a:spcPts val="0"/>
              </a:spcAft>
              <a:buClr>
                <a:srgbClr val="000000"/>
              </a:buClr>
              <a:buSzPts val="2000"/>
              <a:buFont typeface="Arial"/>
              <a:buNone/>
            </a:pPr>
            <a:r>
              <a:t/>
            </a:r>
            <a:endParaRPr sz="2000">
              <a:solidFill>
                <a:schemeClr val="lt1"/>
              </a:solidFill>
              <a:latin typeface="Calibri"/>
              <a:ea typeface="Calibri"/>
              <a:cs typeface="Calibri"/>
              <a:sym typeface="Calibri"/>
            </a:endParaRPr>
          </a:p>
          <a:p>
            <a:pPr indent="0" lvl="0" marL="0" marR="0" rtl="0" algn="l">
              <a:lnSpc>
                <a:spcPct val="115000"/>
              </a:lnSpc>
              <a:spcBef>
                <a:spcPts val="600"/>
              </a:spcBef>
              <a:spcAft>
                <a:spcPts val="0"/>
              </a:spcAft>
              <a:buClr>
                <a:srgbClr val="000000"/>
              </a:buClr>
              <a:buSzPts val="2000"/>
              <a:buFont typeface="Arial"/>
              <a:buNone/>
            </a:pPr>
            <a:r>
              <a:rPr lang="en-US" sz="2000">
                <a:solidFill>
                  <a:schemeClr val="lt1"/>
                </a:solidFill>
                <a:latin typeface="Calibri"/>
                <a:ea typeface="Calibri"/>
                <a:cs typeface="Calibri"/>
                <a:sym typeface="Calibri"/>
              </a:rPr>
              <a:t>  </a:t>
            </a:r>
            <a:endParaRPr b="0" i="0" sz="2000" u="none" cap="none" strike="noStrike">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a:p>
            <a:pPr indent="-50800" lvl="0" marL="228600" marR="0" rtl="0" algn="l">
              <a:lnSpc>
                <a:spcPct val="115000"/>
              </a:lnSpc>
              <a:spcBef>
                <a:spcPts val="1000"/>
              </a:spcBef>
              <a:spcAft>
                <a:spcPts val="0"/>
              </a:spcAft>
              <a:buClr>
                <a:schemeClr val="dk1"/>
              </a:buClr>
              <a:buSzPts val="2800"/>
              <a:buFont typeface="Arial"/>
              <a:buNone/>
            </a:pPr>
            <a:r>
              <a:t/>
            </a:r>
            <a:endParaRPr b="0" i="0" sz="2000" u="none" cap="none" strike="noStrike">
              <a:solidFill>
                <a:schemeClr val="lt1"/>
              </a:solidFill>
              <a:latin typeface="Calibri"/>
              <a:ea typeface="Calibri"/>
              <a:cs typeface="Calibri"/>
              <a:sym typeface="Calibri"/>
            </a:endParaRPr>
          </a:p>
          <a:p>
            <a:pPr indent="-50800" lvl="0" marL="228600" marR="0" rtl="0" algn="l">
              <a:lnSpc>
                <a:spcPct val="115000"/>
              </a:lnSpc>
              <a:spcBef>
                <a:spcPts val="1000"/>
              </a:spcBef>
              <a:spcAft>
                <a:spcPts val="0"/>
              </a:spcAft>
              <a:buClr>
                <a:schemeClr val="dk1"/>
              </a:buClr>
              <a:buSzPts val="2800"/>
              <a:buFont typeface="Arial"/>
              <a:buNone/>
            </a:pPr>
            <a:r>
              <a:t/>
            </a:r>
            <a:endParaRPr b="0" i="0" sz="2000" u="none" cap="none" strike="noStrike">
              <a:solidFill>
                <a:schemeClr val="dk1"/>
              </a:solidFill>
              <a:latin typeface="Calibri"/>
              <a:ea typeface="Calibri"/>
              <a:cs typeface="Calibri"/>
              <a:sym typeface="Calibri"/>
            </a:endParaRPr>
          </a:p>
          <a:p>
            <a:pPr indent="-50800" lvl="0" marL="228600" marR="0" rtl="0" algn="l">
              <a:lnSpc>
                <a:spcPct val="115000"/>
              </a:lnSpc>
              <a:spcBef>
                <a:spcPts val="1000"/>
              </a:spcBef>
              <a:spcAft>
                <a:spcPts val="0"/>
              </a:spcAft>
              <a:buClr>
                <a:schemeClr val="dk1"/>
              </a:buClr>
              <a:buSzPts val="2800"/>
              <a:buFont typeface="Arial"/>
              <a:buNone/>
            </a:pPr>
            <a:r>
              <a:t/>
            </a:r>
            <a:endParaRPr b="0" i="0" sz="2000" u="none" cap="none" strike="noStrike">
              <a:solidFill>
                <a:schemeClr val="dk1"/>
              </a:solidFill>
              <a:latin typeface="Calibri"/>
              <a:ea typeface="Calibri"/>
              <a:cs typeface="Calibri"/>
              <a:sym typeface="Calibri"/>
            </a:endParaRPr>
          </a:p>
        </p:txBody>
      </p:sp>
      <p:sp>
        <p:nvSpPr>
          <p:cNvPr id="497" name="Google Shape;497;p110"/>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3519a3bfab_0_21"/>
          <p:cNvSpPr txBox="1"/>
          <p:nvPr>
            <p:ph type="title"/>
          </p:nvPr>
        </p:nvSpPr>
        <p:spPr>
          <a:xfrm>
            <a:off x="2170275" y="0"/>
            <a:ext cx="79371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Users and Applications</a:t>
            </a:r>
            <a:endParaRPr/>
          </a:p>
        </p:txBody>
      </p:sp>
      <p:sp>
        <p:nvSpPr>
          <p:cNvPr id="503" name="Google Shape;503;g33519a3bfab_0_21"/>
          <p:cNvSpPr txBox="1"/>
          <p:nvPr/>
        </p:nvSpPr>
        <p:spPr>
          <a:xfrm>
            <a:off x="637240" y="1620625"/>
            <a:ext cx="11276700" cy="4944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6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At present NWS is the only known </a:t>
            </a:r>
            <a:r>
              <a:rPr b="0" i="0" lang="en-US" sz="2000" u="none" cap="none" strike="noStrike">
                <a:solidFill>
                  <a:schemeClr val="lt1"/>
                </a:solidFill>
                <a:latin typeface="Calibri"/>
                <a:ea typeface="Calibri"/>
                <a:cs typeface="Calibri"/>
                <a:sym typeface="Calibri"/>
                <a:extLst>
                  <a:ext uri="http://customooxmlschemas.google.com/">
                    <go:slidesCustomData xmlns:go="http://customooxmlschemas.google.com/" textRoundtripDataId="3"/>
                  </a:ext>
                </a:extLst>
              </a:rPr>
              <a:t>operational user</a:t>
            </a:r>
            <a:r>
              <a:rPr lang="en-US" sz="2000">
                <a:solidFill>
                  <a:schemeClr val="lt1"/>
                </a:solidFill>
                <a:latin typeface="Calibri"/>
                <a:ea typeface="Calibri"/>
                <a:cs typeface="Calibri"/>
                <a:sym typeface="Calibri"/>
              </a:rPr>
              <a:t> </a:t>
            </a:r>
            <a:r>
              <a:rPr b="0" i="0" lang="en-US" sz="2000" u="none" cap="none" strike="noStrike">
                <a:solidFill>
                  <a:schemeClr val="lt1"/>
                </a:solidFill>
                <a:latin typeface="Calibri"/>
                <a:ea typeface="Calibri"/>
                <a:cs typeface="Calibri"/>
                <a:sym typeface="Calibri"/>
              </a:rPr>
              <a:t>for the ABI fractional snow cover product. Opera</a:t>
            </a:r>
            <a:r>
              <a:rPr lang="en-US" sz="2000">
                <a:solidFill>
                  <a:schemeClr val="lt1"/>
                </a:solidFill>
                <a:latin typeface="Calibri"/>
                <a:ea typeface="Calibri"/>
                <a:cs typeface="Calibri"/>
                <a:sym typeface="Calibri"/>
              </a:rPr>
              <a:t>tional G</a:t>
            </a:r>
            <a:r>
              <a:rPr b="0" i="0" lang="en-US" sz="2000" u="none" cap="none" strike="noStrike">
                <a:solidFill>
                  <a:schemeClr val="lt1"/>
                </a:solidFill>
                <a:latin typeface="Calibri"/>
                <a:ea typeface="Calibri"/>
                <a:cs typeface="Calibri"/>
                <a:sym typeface="Calibri"/>
              </a:rPr>
              <a:t>OES-R ABI snow products are accessed through AWIPS. Products are used qualitatively by visual analysis and inspection of product </a:t>
            </a:r>
            <a:r>
              <a:rPr lang="en-US" sz="2000">
                <a:solidFill>
                  <a:schemeClr val="lt1"/>
                </a:solidFill>
                <a:latin typeface="Calibri"/>
                <a:ea typeface="Calibri"/>
                <a:cs typeface="Calibri"/>
                <a:sym typeface="Calibri"/>
              </a:rPr>
              <a:t>images.</a:t>
            </a:r>
            <a:endParaRPr sz="2000">
              <a:solidFill>
                <a:schemeClr val="lt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000"/>
              <a:buFont typeface="Arial"/>
              <a:buNone/>
            </a:pPr>
            <a:r>
              <a:t/>
            </a:r>
            <a:endParaRPr sz="2000">
              <a:solidFill>
                <a:schemeClr val="lt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000"/>
              <a:buFont typeface="Arial"/>
              <a:buNone/>
            </a:pPr>
            <a:r>
              <a:rPr lang="en-US" sz="2000">
                <a:solidFill>
                  <a:schemeClr val="lt1"/>
                </a:solidFill>
                <a:latin typeface="Calibri"/>
                <a:ea typeface="Calibri"/>
                <a:cs typeface="Calibri"/>
                <a:sym typeface="Calibri"/>
              </a:rPr>
              <a:t> Quantitative application of the product is hampered due to </a:t>
            </a:r>
            <a:endParaRPr/>
          </a:p>
          <a:p>
            <a:pPr indent="0" lvl="0" marL="0" marR="0" rtl="0" algn="l">
              <a:lnSpc>
                <a:spcPct val="90000"/>
              </a:lnSpc>
              <a:spcBef>
                <a:spcPts val="6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 Gaps in the coverage due to clouds </a:t>
            </a:r>
            <a:endParaRPr/>
          </a:p>
          <a:p>
            <a:pPr indent="0" lvl="0" marL="0" marR="0" rtl="0" algn="l">
              <a:lnSpc>
                <a:spcPct val="90000"/>
              </a:lnSpc>
              <a:spcBef>
                <a:spcPts val="6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 Coarse effective spatial resolution of the product (~4 km at</a:t>
            </a:r>
            <a:r>
              <a:rPr b="0" i="0" lang="en-US" sz="2000" u="none" cap="none" strike="noStrike">
                <a:solidFill>
                  <a:schemeClr val="lt1"/>
                </a:solidFill>
                <a:latin typeface="Calibri"/>
                <a:ea typeface="Calibri"/>
                <a:cs typeface="Calibri"/>
                <a:sym typeface="Calibri"/>
              </a:rPr>
              <a:t> 60</a:t>
            </a:r>
            <a:r>
              <a:rPr lang="en-US" sz="2000">
                <a:solidFill>
                  <a:schemeClr val="lt1"/>
                </a:solidFill>
                <a:latin typeface="Calibri"/>
                <a:ea typeface="Calibri"/>
                <a:cs typeface="Calibri"/>
                <a:sym typeface="Calibri"/>
              </a:rPr>
              <a:t> deg latitude) </a:t>
            </a:r>
            <a:endParaRPr/>
          </a:p>
          <a:p>
            <a:pPr indent="0" lvl="0" marL="0" marR="0" rtl="0" algn="l">
              <a:lnSpc>
                <a:spcPct val="90000"/>
              </a:lnSpc>
              <a:spcBef>
                <a:spcPts val="60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          - Lack of orthorectified navigation. This is particularly important for alpine areas</a:t>
            </a:r>
            <a:endParaRPr/>
          </a:p>
          <a:p>
            <a:pPr indent="0" lvl="0" marL="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a:p>
            <a:pPr indent="0" lvl="0" marL="457200" rtl="0" algn="l">
              <a:lnSpc>
                <a:spcPct val="90000"/>
              </a:lnSpc>
              <a:spcBef>
                <a:spcPts val="600"/>
              </a:spcBef>
              <a:spcAft>
                <a:spcPts val="0"/>
              </a:spcAft>
              <a:buNone/>
            </a:pPr>
            <a:r>
              <a:rPr lang="en-US"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2000"/>
              <a:buFont typeface="Arial"/>
              <a:buNone/>
            </a:pPr>
            <a:r>
              <a:rPr lang="en-US" sz="2000">
                <a:solidFill>
                  <a:schemeClr val="lt1"/>
                </a:solidFill>
                <a:latin typeface="Calibri"/>
                <a:ea typeface="Calibri"/>
                <a:cs typeface="Calibri"/>
                <a:sym typeface="Calibri"/>
              </a:rPr>
              <a:t>  </a:t>
            </a:r>
            <a:endParaRPr b="0" i="0" sz="20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000" u="none" cap="none" strike="noStrike">
              <a:solidFill>
                <a:schemeClr val="lt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0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000" u="none" cap="none" strike="noStrike">
              <a:solidFill>
                <a:schemeClr val="dk1"/>
              </a:solidFill>
              <a:latin typeface="Calibri"/>
              <a:ea typeface="Calibri"/>
              <a:cs typeface="Calibri"/>
              <a:sym typeface="Calibri"/>
            </a:endParaRPr>
          </a:p>
        </p:txBody>
      </p:sp>
      <p:sp>
        <p:nvSpPr>
          <p:cNvPr id="504" name="Google Shape;504;g33519a3bfab_0_21"/>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11"/>
          <p:cNvSpPr txBox="1"/>
          <p:nvPr>
            <p:ph type="title"/>
          </p:nvPr>
        </p:nvSpPr>
        <p:spPr>
          <a:xfrm>
            <a:off x="963084" y="4406903"/>
            <a:ext cx="10363200" cy="13620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SUMMARY &amp; RECOMMENDATIONS</a:t>
            </a:r>
            <a:endParaRPr/>
          </a:p>
        </p:txBody>
      </p:sp>
      <p:sp>
        <p:nvSpPr>
          <p:cNvPr id="510" name="Google Shape;510;p111"/>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12"/>
          <p:cNvSpPr txBox="1"/>
          <p:nvPr>
            <p:ph type="title"/>
          </p:nvPr>
        </p:nvSpPr>
        <p:spPr>
          <a:xfrm>
            <a:off x="2014225" y="125350"/>
            <a:ext cx="79371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Summary</a:t>
            </a:r>
            <a:endParaRPr/>
          </a:p>
        </p:txBody>
      </p:sp>
      <p:sp>
        <p:nvSpPr>
          <p:cNvPr id="516" name="Google Shape;516;p112"/>
          <p:cNvSpPr txBox="1"/>
          <p:nvPr/>
        </p:nvSpPr>
        <p:spPr>
          <a:xfrm>
            <a:off x="786225" y="1600226"/>
            <a:ext cx="10515600" cy="43746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0"/>
              </a:spcBef>
              <a:spcAft>
                <a:spcPts val="0"/>
              </a:spcAft>
              <a:buClr>
                <a:srgbClr val="000000"/>
              </a:buClr>
              <a:buSzPts val="2400"/>
              <a:buFont typeface="Arial"/>
              <a:buNone/>
            </a:pPr>
            <a:r>
              <a:t/>
            </a:r>
            <a:endParaRPr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0"/>
              </a:spcBef>
              <a:spcAft>
                <a:spcPts val="0"/>
              </a:spcAft>
              <a:buClr>
                <a:schemeClr val="lt1"/>
              </a:buClr>
              <a:buSzPts val="2000"/>
              <a:buFont typeface="Calibri"/>
              <a:buChar char="●"/>
            </a:pPr>
            <a:r>
              <a:rPr i="0" lang="en-US" sz="2000" u="none" cap="none" strike="noStrike">
                <a:solidFill>
                  <a:schemeClr val="lt1"/>
                </a:solidFill>
                <a:latin typeface="Calibri"/>
                <a:ea typeface="Calibri"/>
                <a:cs typeface="Calibri"/>
                <a:sym typeface="Calibri"/>
              </a:rPr>
              <a:t>The performance of the GOES-19 ABI Enterprise FSC algorithm and product has been evaluated using a limited set of snow products derived within the GOES-R Operational Environment (OE). </a:t>
            </a:r>
            <a:endParaRPr sz="2000">
              <a:latin typeface="Calibri"/>
              <a:ea typeface="Calibri"/>
              <a:cs typeface="Calibri"/>
              <a:sym typeface="Calibri"/>
            </a:endParaRPr>
          </a:p>
          <a:p>
            <a:pPr indent="-228600" lvl="0" marL="457200" marR="0" rtl="0" algn="l">
              <a:lnSpc>
                <a:spcPct val="90000"/>
              </a:lnSpc>
              <a:spcBef>
                <a:spcPts val="0"/>
              </a:spcBef>
              <a:spcAft>
                <a:spcPts val="0"/>
              </a:spcAft>
              <a:buClr>
                <a:schemeClr val="lt1"/>
              </a:buClr>
              <a:buSzPts val="2400"/>
              <a:buFont typeface="Calibri"/>
              <a:buNone/>
            </a:pPr>
            <a:r>
              <a:t/>
            </a:r>
            <a:endParaRPr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0"/>
              </a:spcBef>
              <a:spcAft>
                <a:spcPts val="0"/>
              </a:spcAft>
              <a:buClr>
                <a:schemeClr val="lt1"/>
              </a:buClr>
              <a:buSzPts val="2000"/>
              <a:buFont typeface="Calibri"/>
              <a:buChar char="●"/>
            </a:pPr>
            <a:r>
              <a:rPr i="0" lang="en-US" sz="2000" u="none" cap="none" strike="noStrike">
                <a:solidFill>
                  <a:schemeClr val="lt1"/>
                </a:solidFill>
                <a:latin typeface="Calibri"/>
                <a:ea typeface="Calibri"/>
                <a:cs typeface="Calibri"/>
                <a:sym typeface="Calibri"/>
              </a:rPr>
              <a:t>The examined Binary Snow and Snow Fraction products generally satisfy the exiting mission precision and accuracy requirements. </a:t>
            </a:r>
            <a:endParaRPr sz="2000">
              <a:latin typeface="Calibri"/>
              <a:ea typeface="Calibri"/>
              <a:cs typeface="Calibri"/>
              <a:sym typeface="Calibri"/>
            </a:endParaRPr>
          </a:p>
          <a:p>
            <a:pPr indent="-228600" lvl="0" marL="457200" marR="0" rtl="0" algn="l">
              <a:lnSpc>
                <a:spcPct val="90000"/>
              </a:lnSpc>
              <a:spcBef>
                <a:spcPts val="0"/>
              </a:spcBef>
              <a:spcAft>
                <a:spcPts val="0"/>
              </a:spcAft>
              <a:buClr>
                <a:schemeClr val="lt1"/>
              </a:buClr>
              <a:buSzPts val="2400"/>
              <a:buFont typeface="Calibri"/>
              <a:buNone/>
            </a:pPr>
            <a:r>
              <a:t/>
            </a:r>
            <a:endParaRPr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0"/>
              </a:spcBef>
              <a:spcAft>
                <a:spcPts val="0"/>
              </a:spcAft>
              <a:buClr>
                <a:schemeClr val="lt1"/>
              </a:buClr>
              <a:buSzPts val="2000"/>
              <a:buFont typeface="Calibri"/>
              <a:buChar char="●"/>
            </a:pPr>
            <a:r>
              <a:rPr i="0" lang="en-US" sz="2000" u="none" cap="none" strike="noStrike">
                <a:solidFill>
                  <a:schemeClr val="lt1"/>
                </a:solidFill>
                <a:latin typeface="Calibri"/>
                <a:ea typeface="Calibri"/>
                <a:cs typeface="Calibri"/>
                <a:sym typeface="Calibri"/>
              </a:rPr>
              <a:t>Minor issues have been identified. They do not critically affect the product performance. </a:t>
            </a:r>
            <a:r>
              <a:rPr lang="en-US" sz="2000">
                <a:solidFill>
                  <a:schemeClr val="lt1"/>
                </a:solidFill>
                <a:latin typeface="Calibri"/>
                <a:ea typeface="Calibri"/>
                <a:cs typeface="Calibri"/>
                <a:sym typeface="Calibri"/>
              </a:rPr>
              <a:t>Corrective</a:t>
            </a:r>
            <a:r>
              <a:rPr lang="en-US" sz="2000">
                <a:solidFill>
                  <a:schemeClr val="lt1"/>
                </a:solidFill>
                <a:latin typeface="Calibri"/>
                <a:ea typeface="Calibri"/>
                <a:cs typeface="Calibri"/>
                <a:sym typeface="Calibri"/>
              </a:rPr>
              <a:t> measures have been taken.</a:t>
            </a:r>
            <a:endParaRPr i="0" sz="2000" u="none" cap="none" strike="noStrike">
              <a:solidFill>
                <a:schemeClr val="lt1"/>
              </a:solidFill>
              <a:latin typeface="Calibri"/>
              <a:ea typeface="Calibri"/>
              <a:cs typeface="Calibri"/>
              <a:sym typeface="Calibri"/>
            </a:endParaRPr>
          </a:p>
          <a:p>
            <a:pPr indent="0" lvl="0" marL="457200" marR="0" rtl="0" algn="l">
              <a:lnSpc>
                <a:spcPct val="90000"/>
              </a:lnSpc>
              <a:spcBef>
                <a:spcPts val="0"/>
              </a:spcBef>
              <a:spcAft>
                <a:spcPts val="0"/>
              </a:spcAft>
              <a:buClr>
                <a:srgbClr val="000000"/>
              </a:buClr>
              <a:buSzPts val="2400"/>
              <a:buFont typeface="Arial"/>
              <a:buNone/>
            </a:pPr>
            <a:r>
              <a:t/>
            </a:r>
            <a:endParaRPr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The product is ready for operational use. Users  (NWS) will be able to access and evaluate the product once it is available at AWIPS. </a:t>
            </a:r>
            <a:endParaRPr i="0" sz="2000" u="none" cap="none" strike="noStrike">
              <a:solidFill>
                <a:schemeClr val="lt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i="0" sz="2000" u="none" cap="none" strike="noStrike">
              <a:solidFill>
                <a:schemeClr val="lt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i="0" sz="20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i="0" sz="2000" u="none" cap="none" strike="noStrike">
              <a:solidFill>
                <a:schemeClr val="dk1"/>
              </a:solidFill>
              <a:latin typeface="Calibri"/>
              <a:ea typeface="Calibri"/>
              <a:cs typeface="Calibri"/>
              <a:sym typeface="Calibri"/>
            </a:endParaRPr>
          </a:p>
        </p:txBody>
      </p:sp>
      <p:sp>
        <p:nvSpPr>
          <p:cNvPr id="517" name="Google Shape;517;p112"/>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4"/>
          <p:cNvSpPr txBox="1"/>
          <p:nvPr>
            <p:ph type="title"/>
          </p:nvPr>
        </p:nvSpPr>
        <p:spPr>
          <a:xfrm>
            <a:off x="1981200" y="-10413"/>
            <a:ext cx="8229600" cy="1143001"/>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t>Fractional Snow Cover Definition</a:t>
            </a:r>
            <a:endParaRPr/>
          </a:p>
        </p:txBody>
      </p:sp>
      <p:sp>
        <p:nvSpPr>
          <p:cNvPr id="92" name="Google Shape;92;p4"/>
          <p:cNvSpPr txBox="1"/>
          <p:nvPr>
            <p:ph idx="12" type="sldNum"/>
          </p:nvPr>
        </p:nvSpPr>
        <p:spPr>
          <a:xfrm>
            <a:off x="9808525" y="6368481"/>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
        <p:nvSpPr>
          <p:cNvPr id="93" name="Google Shape;93;p4"/>
          <p:cNvSpPr txBox="1"/>
          <p:nvPr>
            <p:ph idx="1" type="body"/>
          </p:nvPr>
        </p:nvSpPr>
        <p:spPr>
          <a:xfrm>
            <a:off x="760350" y="1589300"/>
            <a:ext cx="10671300" cy="4033200"/>
          </a:xfrm>
          <a:prstGeom prst="rect">
            <a:avLst/>
          </a:prstGeom>
          <a:noFill/>
          <a:ln>
            <a:noFill/>
          </a:ln>
        </p:spPr>
        <p:txBody>
          <a:bodyPr anchorCtr="0" anchor="t" bIns="91425" lIns="91425" spcFirstLastPara="1" rIns="91425" wrap="square" tIns="91425">
            <a:noAutofit/>
          </a:bodyPr>
          <a:lstStyle/>
          <a:p>
            <a:pPr indent="-101600" lvl="0" marL="114300" rtl="0" algn="l">
              <a:lnSpc>
                <a:spcPct val="115000"/>
              </a:lnSpc>
              <a:spcBef>
                <a:spcPts val="0"/>
              </a:spcBef>
              <a:spcAft>
                <a:spcPts val="0"/>
              </a:spcAft>
              <a:buSzPts val="2200"/>
              <a:buChar char="❖"/>
            </a:pPr>
            <a:r>
              <a:rPr b="1" lang="en-US" sz="2200"/>
              <a:t>Fractional Snow Cover (FSC)* </a:t>
            </a:r>
            <a:r>
              <a:rPr lang="en-US" sz="2200"/>
              <a:t>is the fractional area covered by snow in each satellite pixel </a:t>
            </a:r>
            <a:r>
              <a:rPr lang="en-US" sz="2200" u="sng"/>
              <a:t>as seen from space</a:t>
            </a:r>
            <a:r>
              <a:rPr lang="en-US" sz="2200"/>
              <a:t>. It is often referred to as the “viewable snow fraction”. The viewable FSC is determined by the actual snow cover fraction on the ground within the pixel and by the snow cover masking by vegetation canopy. </a:t>
            </a:r>
            <a:endParaRPr sz="2200"/>
          </a:p>
          <a:p>
            <a:pPr indent="0" lvl="0" marL="457200" rtl="0" algn="l">
              <a:lnSpc>
                <a:spcPct val="115000"/>
              </a:lnSpc>
              <a:spcBef>
                <a:spcPts val="0"/>
              </a:spcBef>
              <a:spcAft>
                <a:spcPts val="0"/>
              </a:spcAft>
              <a:buNone/>
            </a:pPr>
            <a:r>
              <a:t/>
            </a:r>
            <a:endParaRPr sz="2200"/>
          </a:p>
          <a:p>
            <a:pPr indent="-101600" lvl="0" marL="114300" rtl="0" algn="l">
              <a:lnSpc>
                <a:spcPct val="115000"/>
              </a:lnSpc>
              <a:spcBef>
                <a:spcPts val="0"/>
              </a:spcBef>
              <a:spcAft>
                <a:spcPts val="0"/>
              </a:spcAft>
              <a:buSzPts val="2200"/>
              <a:buChar char="❖"/>
            </a:pPr>
            <a:r>
              <a:rPr lang="en-US" sz="2200"/>
              <a:t>FSC retrievals are expressed as the fraction of the ABI pixel covered by snow, continuously from 0.0 = no snow cover to 1.0 = total snow cover. </a:t>
            </a:r>
            <a:endParaRPr sz="2200"/>
          </a:p>
          <a:p>
            <a:pPr indent="0" lvl="0" marL="457200" rtl="0" algn="l">
              <a:lnSpc>
                <a:spcPct val="115000"/>
              </a:lnSpc>
              <a:spcBef>
                <a:spcPts val="0"/>
              </a:spcBef>
              <a:spcAft>
                <a:spcPts val="0"/>
              </a:spcAft>
              <a:buNone/>
            </a:pPr>
            <a:r>
              <a:t/>
            </a:r>
            <a:endParaRPr sz="2200"/>
          </a:p>
          <a:p>
            <a:pPr indent="0" lvl="0" marL="0" rtl="0" algn="l">
              <a:lnSpc>
                <a:spcPct val="100000"/>
              </a:lnSpc>
              <a:spcBef>
                <a:spcPts val="640"/>
              </a:spcBef>
              <a:spcAft>
                <a:spcPts val="0"/>
              </a:spcAft>
              <a:buSzPts val="1800"/>
              <a:buNone/>
            </a:pPr>
            <a:r>
              <a:t/>
            </a:r>
            <a:endParaRPr sz="2200"/>
          </a:p>
          <a:p>
            <a:pPr indent="-114300" lvl="0" marL="114300" rtl="0" algn="l">
              <a:lnSpc>
                <a:spcPct val="100000"/>
              </a:lnSpc>
              <a:spcBef>
                <a:spcPts val="640"/>
              </a:spcBef>
              <a:spcAft>
                <a:spcPts val="0"/>
              </a:spcAft>
              <a:buSzPts val="1800"/>
              <a:buNone/>
            </a:pPr>
            <a:r>
              <a:rPr lang="en-US" sz="2200"/>
              <a:t>*</a:t>
            </a:r>
            <a:r>
              <a:rPr i="1" lang="en-US" sz="1800">
                <a:solidFill>
                  <a:srgbClr val="FFD966"/>
                </a:solidFill>
              </a:rPr>
              <a:t>Fractional snow cover</a:t>
            </a:r>
            <a:r>
              <a:rPr lang="en-US" sz="1800">
                <a:solidFill>
                  <a:srgbClr val="FFD966"/>
                </a:solidFill>
              </a:rPr>
              <a:t> and </a:t>
            </a:r>
            <a:r>
              <a:rPr i="1" lang="en-US" sz="1800">
                <a:solidFill>
                  <a:srgbClr val="FFD966"/>
                </a:solidFill>
              </a:rPr>
              <a:t>FSC</a:t>
            </a:r>
            <a:r>
              <a:rPr lang="en-US" sz="1800">
                <a:solidFill>
                  <a:srgbClr val="FFD966"/>
                </a:solidFill>
              </a:rPr>
              <a:t> are terms typically used with ABI, whereas </a:t>
            </a:r>
            <a:r>
              <a:rPr i="1" lang="en-US" sz="1800">
                <a:solidFill>
                  <a:srgbClr val="FFD966"/>
                </a:solidFill>
              </a:rPr>
              <a:t>snow fraction</a:t>
            </a:r>
            <a:r>
              <a:rPr lang="en-US" sz="1800">
                <a:solidFill>
                  <a:srgbClr val="FFD966"/>
                </a:solidFill>
              </a:rPr>
              <a:t> or </a:t>
            </a:r>
            <a:r>
              <a:rPr i="1" lang="en-US" sz="1800">
                <a:solidFill>
                  <a:srgbClr val="FFD966"/>
                </a:solidFill>
              </a:rPr>
              <a:t>snow cover fraction</a:t>
            </a:r>
            <a:r>
              <a:rPr lang="en-US" sz="1800">
                <a:solidFill>
                  <a:srgbClr val="FFD966"/>
                </a:solidFill>
              </a:rPr>
              <a:t> are the more common terms used with VIIRS. Here we use the three interchangeably. </a:t>
            </a:r>
            <a:endParaRPr sz="1800">
              <a:solidFill>
                <a:srgbClr val="FFD966"/>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113"/>
          <p:cNvSpPr txBox="1"/>
          <p:nvPr>
            <p:ph type="title"/>
          </p:nvPr>
        </p:nvSpPr>
        <p:spPr>
          <a:xfrm>
            <a:off x="1828802" y="128337"/>
            <a:ext cx="8545200" cy="96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t>Recommendation</a:t>
            </a:r>
            <a:endParaRPr/>
          </a:p>
        </p:txBody>
      </p:sp>
      <p:sp>
        <p:nvSpPr>
          <p:cNvPr id="524" name="Google Shape;524;p113"/>
          <p:cNvSpPr txBox="1"/>
          <p:nvPr>
            <p:ph idx="1" type="body"/>
          </p:nvPr>
        </p:nvSpPr>
        <p:spPr>
          <a:xfrm>
            <a:off x="734682" y="1540065"/>
            <a:ext cx="10972800" cy="452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2400"/>
          </a:p>
          <a:p>
            <a:pPr indent="-114300" lvl="0" marL="609600" rtl="0" algn="l">
              <a:lnSpc>
                <a:spcPct val="100000"/>
              </a:lnSpc>
              <a:spcBef>
                <a:spcPts val="640"/>
              </a:spcBef>
              <a:spcAft>
                <a:spcPts val="0"/>
              </a:spcAft>
              <a:buSzPts val="2400"/>
              <a:buFont typeface="Arial"/>
              <a:buNone/>
            </a:pPr>
            <a:r>
              <a:t/>
            </a:r>
            <a:endParaRPr sz="2400"/>
          </a:p>
          <a:p>
            <a:pPr indent="0" lvl="0" marL="0" rtl="0" algn="l">
              <a:lnSpc>
                <a:spcPct val="100000"/>
              </a:lnSpc>
              <a:spcBef>
                <a:spcPts val="640"/>
              </a:spcBef>
              <a:spcAft>
                <a:spcPts val="0"/>
              </a:spcAft>
              <a:buSzPts val="2400"/>
              <a:buNone/>
            </a:pPr>
            <a:r>
              <a:t/>
            </a:r>
            <a:endParaRPr sz="2400"/>
          </a:p>
        </p:txBody>
      </p:sp>
      <p:sp>
        <p:nvSpPr>
          <p:cNvPr id="525" name="Google Shape;525;p113"/>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
        <p:nvSpPr>
          <p:cNvPr id="526" name="Google Shape;526;p113"/>
          <p:cNvSpPr txBox="1"/>
          <p:nvPr/>
        </p:nvSpPr>
        <p:spPr>
          <a:xfrm>
            <a:off x="623075" y="1804950"/>
            <a:ext cx="11196000" cy="36372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355600" lvl="0" marL="457200" marR="0" rtl="0" algn="l">
              <a:lnSpc>
                <a:spcPct val="90000"/>
              </a:lnSpc>
              <a:spcBef>
                <a:spcPts val="0"/>
              </a:spcBef>
              <a:spcAft>
                <a:spcPts val="0"/>
              </a:spcAft>
              <a:buClr>
                <a:schemeClr val="lt1"/>
              </a:buClr>
              <a:buSzPts val="2000"/>
              <a:buFont typeface="Calibri"/>
              <a:buChar char="●"/>
            </a:pPr>
            <a:r>
              <a:rPr i="0" lang="en-US" sz="2000" u="none" cap="none" strike="noStrike">
                <a:solidFill>
                  <a:schemeClr val="lt1"/>
                </a:solidFill>
                <a:latin typeface="Calibri"/>
                <a:ea typeface="Calibri"/>
                <a:cs typeface="Calibri"/>
                <a:sym typeface="Calibri"/>
              </a:rPr>
              <a:t>Declare the GOES-19 ABI Enterprise FSC product status as Provisional</a:t>
            </a:r>
            <a:endParaRPr sz="2000">
              <a:latin typeface="Calibri"/>
              <a:ea typeface="Calibri"/>
              <a:cs typeface="Calibri"/>
              <a:sym typeface="Calibri"/>
            </a:endParaRPr>
          </a:p>
          <a:p>
            <a:pPr indent="0" lvl="0" marL="76200" marR="0" rtl="0" algn="l">
              <a:lnSpc>
                <a:spcPct val="90000"/>
              </a:lnSpc>
              <a:spcBef>
                <a:spcPts val="0"/>
              </a:spcBef>
              <a:spcAft>
                <a:spcPts val="0"/>
              </a:spcAft>
              <a:buNone/>
            </a:pPr>
            <a:r>
              <a:t/>
            </a:r>
            <a:endParaRPr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0"/>
              </a:spcBef>
              <a:spcAft>
                <a:spcPts val="0"/>
              </a:spcAft>
              <a:buClr>
                <a:schemeClr val="lt1"/>
              </a:buClr>
              <a:buSzPts val="2000"/>
              <a:buFont typeface="Calibri"/>
              <a:buChar char="●"/>
            </a:pPr>
            <a:r>
              <a:rPr i="0" lang="en-US" sz="2000" u="none" cap="none" strike="noStrike">
                <a:solidFill>
                  <a:schemeClr val="lt1"/>
                </a:solidFill>
                <a:latin typeface="Calibri"/>
                <a:ea typeface="Calibri"/>
                <a:cs typeface="Calibri"/>
                <a:sym typeface="Calibri"/>
              </a:rPr>
              <a:t>Continue monitoring of the product performance. This will yield more reliable/justified/comprehensive accuracy estimates throughout the year.</a:t>
            </a:r>
            <a:endParaRPr sz="2000">
              <a:latin typeface="Calibri"/>
              <a:ea typeface="Calibri"/>
              <a:cs typeface="Calibri"/>
              <a:sym typeface="Calibri"/>
            </a:endParaRPr>
          </a:p>
          <a:p>
            <a:pPr indent="-228600" lvl="0" marL="457200" marR="0" rtl="0" algn="l">
              <a:lnSpc>
                <a:spcPct val="90000"/>
              </a:lnSpc>
              <a:spcBef>
                <a:spcPts val="0"/>
              </a:spcBef>
              <a:spcAft>
                <a:spcPts val="0"/>
              </a:spcAft>
              <a:buClr>
                <a:schemeClr val="lt1"/>
              </a:buClr>
              <a:buSzPts val="2400"/>
              <a:buFont typeface="Calibri"/>
              <a:buNone/>
            </a:pPr>
            <a:r>
              <a:t/>
            </a:r>
            <a:endParaRPr i="0" sz="2000" u="none" cap="none" strike="noStrike">
              <a:solidFill>
                <a:schemeClr val="lt1"/>
              </a:solidFill>
              <a:latin typeface="Calibri"/>
              <a:ea typeface="Calibri"/>
              <a:cs typeface="Calibri"/>
              <a:sym typeface="Calibri"/>
            </a:endParaRPr>
          </a:p>
          <a:p>
            <a:pPr indent="-355600" lvl="0" marL="457200" marR="0" rtl="0" algn="l">
              <a:lnSpc>
                <a:spcPct val="90000"/>
              </a:lnSpc>
              <a:spcBef>
                <a:spcPts val="0"/>
              </a:spcBef>
              <a:spcAft>
                <a:spcPts val="0"/>
              </a:spcAft>
              <a:buClr>
                <a:schemeClr val="lt1"/>
              </a:buClr>
              <a:buSzPts val="2000"/>
              <a:buFont typeface="Calibri"/>
              <a:buChar char="●"/>
            </a:pPr>
            <a:r>
              <a:rPr i="0" lang="en-US" sz="2000" u="none" cap="none" strike="noStrike">
                <a:solidFill>
                  <a:schemeClr val="lt1"/>
                </a:solidFill>
                <a:latin typeface="Calibri"/>
                <a:ea typeface="Calibri"/>
                <a:cs typeface="Calibri"/>
                <a:sym typeface="Calibri"/>
              </a:rPr>
              <a:t> Continue working to further improve the product properties and usability</a:t>
            </a:r>
            <a:endParaRPr i="0" sz="2000" u="none" cap="none" strike="noStrike">
              <a:solidFill>
                <a:schemeClr val="lt1"/>
              </a:solidFill>
              <a:latin typeface="Calibri"/>
              <a:ea typeface="Calibri"/>
              <a:cs typeface="Calibri"/>
              <a:sym typeface="Calibri"/>
            </a:endParaRPr>
          </a:p>
          <a:p>
            <a:pPr indent="0" lvl="0" marL="457200" rtl="0" algn="l">
              <a:lnSpc>
                <a:spcPct val="90000"/>
              </a:lnSpc>
              <a:spcBef>
                <a:spcPts val="600"/>
              </a:spcBef>
              <a:spcAft>
                <a:spcPts val="0"/>
              </a:spcAft>
              <a:buNone/>
            </a:pPr>
            <a:r>
              <a:rPr lang="en-US" sz="2000">
                <a:solidFill>
                  <a:schemeClr val="lt1"/>
                </a:solidFill>
                <a:latin typeface="Calibri"/>
                <a:ea typeface="Calibri"/>
                <a:cs typeface="Calibri"/>
                <a:sym typeface="Calibri"/>
              </a:rPr>
              <a:t>   </a:t>
            </a:r>
            <a:r>
              <a:rPr lang="en-US" sz="2000">
                <a:solidFill>
                  <a:schemeClr val="lt1"/>
                </a:solidFill>
                <a:latin typeface="Calibri"/>
                <a:ea typeface="Calibri"/>
                <a:cs typeface="Calibri"/>
                <a:sym typeface="Calibri"/>
              </a:rPr>
              <a:t>  - Daily clear sky compositing - to reduce cloud gaps</a:t>
            </a:r>
            <a:endParaRPr sz="2000">
              <a:solidFill>
                <a:schemeClr val="lt1"/>
              </a:solidFill>
              <a:latin typeface="Calibri"/>
              <a:ea typeface="Calibri"/>
              <a:cs typeface="Calibri"/>
              <a:sym typeface="Calibri"/>
            </a:endParaRPr>
          </a:p>
          <a:p>
            <a:pPr indent="0" lvl="0" marL="457200" rtl="0" algn="l">
              <a:lnSpc>
                <a:spcPct val="90000"/>
              </a:lnSpc>
              <a:spcBef>
                <a:spcPts val="600"/>
              </a:spcBef>
              <a:spcAft>
                <a:spcPts val="0"/>
              </a:spcAft>
              <a:buNone/>
            </a:pPr>
            <a:r>
              <a:rPr lang="en-US" sz="2000">
                <a:solidFill>
                  <a:schemeClr val="lt1"/>
                </a:solidFill>
                <a:latin typeface="Calibri"/>
                <a:ea typeface="Calibri"/>
                <a:cs typeface="Calibri"/>
                <a:sym typeface="Calibri"/>
              </a:rPr>
              <a:t>     - Combine ABI snow retrievals with microwave data - to fully eliminate cloud gaps </a:t>
            </a:r>
            <a:endParaRPr sz="2000">
              <a:solidFill>
                <a:schemeClr val="lt1"/>
              </a:solidFill>
              <a:latin typeface="Calibri"/>
              <a:ea typeface="Calibri"/>
              <a:cs typeface="Calibri"/>
              <a:sym typeface="Calibri"/>
            </a:endParaRPr>
          </a:p>
          <a:p>
            <a:pPr indent="0" lvl="0" marL="457200" rtl="0" algn="l">
              <a:lnSpc>
                <a:spcPct val="90000"/>
              </a:lnSpc>
              <a:spcBef>
                <a:spcPts val="600"/>
              </a:spcBef>
              <a:spcAft>
                <a:spcPts val="0"/>
              </a:spcAft>
              <a:buNone/>
            </a:pPr>
            <a:r>
              <a:rPr lang="en-US" sz="2000">
                <a:solidFill>
                  <a:schemeClr val="lt1"/>
                </a:solidFill>
                <a:latin typeface="Calibri"/>
                <a:ea typeface="Calibri"/>
                <a:cs typeface="Calibri"/>
                <a:sym typeface="Calibri"/>
              </a:rPr>
              <a:t>     -  Improve the spatial resolution to 0.5-1 km- to satisfy model requirements</a:t>
            </a:r>
            <a:endParaRPr sz="2000">
              <a:solidFill>
                <a:schemeClr val="lt1"/>
              </a:solidFill>
              <a:latin typeface="Calibri"/>
              <a:ea typeface="Calibri"/>
              <a:cs typeface="Calibri"/>
              <a:sym typeface="Calibri"/>
            </a:endParaRPr>
          </a:p>
          <a:p>
            <a:pPr indent="0" lvl="0" marL="457200" rtl="0" algn="l">
              <a:lnSpc>
                <a:spcPct val="90000"/>
              </a:lnSpc>
              <a:spcBef>
                <a:spcPts val="600"/>
              </a:spcBef>
              <a:spcAft>
                <a:spcPts val="0"/>
              </a:spcAft>
              <a:buNone/>
            </a:pPr>
            <a:r>
              <a:rPr lang="en-US" sz="2000">
                <a:solidFill>
                  <a:schemeClr val="lt1"/>
                </a:solidFill>
                <a:latin typeface="Calibri"/>
                <a:ea typeface="Calibri"/>
                <a:cs typeface="Calibri"/>
                <a:sym typeface="Calibri"/>
              </a:rPr>
              <a:t>     -  Develop orthorectified product images - to ensure more accurate navigation of the product  </a:t>
            </a:r>
            <a:endParaRPr sz="2000">
              <a:solidFill>
                <a:schemeClr val="lt1"/>
              </a:solidFill>
              <a:latin typeface="Calibri"/>
              <a:ea typeface="Calibri"/>
              <a:cs typeface="Calibri"/>
              <a:sym typeface="Calibri"/>
            </a:endParaRPr>
          </a:p>
          <a:p>
            <a:pPr indent="0" lvl="2" marL="76200" marR="0" rtl="0" algn="l">
              <a:lnSpc>
                <a:spcPct val="90000"/>
              </a:lnSpc>
              <a:spcBef>
                <a:spcPts val="0"/>
              </a:spcBef>
              <a:spcAft>
                <a:spcPts val="0"/>
              </a:spcAft>
              <a:buNone/>
            </a:pPr>
            <a:r>
              <a:rPr b="0" i="0" lang="en-US" sz="2400" u="none" cap="none" strike="noStrike">
                <a:solidFill>
                  <a:schemeClr val="lt1"/>
                </a:solidFill>
                <a:latin typeface="Calibri"/>
                <a:ea typeface="Calibri"/>
                <a:cs typeface="Calibri"/>
                <a:sym typeface="Calibri"/>
              </a:rPr>
              <a:t>	</a:t>
            </a:r>
            <a:endParaRPr b="0" i="0" sz="24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0" name="Shape 530"/>
        <p:cNvGrpSpPr/>
        <p:nvPr/>
      </p:nvGrpSpPr>
      <p:grpSpPr>
        <a:xfrm>
          <a:off x="0" y="0"/>
          <a:ext cx="0" cy="0"/>
          <a:chOff x="0" y="0"/>
          <a:chExt cx="0" cy="0"/>
        </a:xfrm>
      </p:grpSpPr>
      <p:sp>
        <p:nvSpPr>
          <p:cNvPr id="531" name="Google Shape;531;gefc1fdaf91_0_292"/>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532" name="Google Shape;532;gefc1fdaf91_0_292"/>
          <p:cNvPicPr preferRelativeResize="0"/>
          <p:nvPr/>
        </p:nvPicPr>
        <p:blipFill rotWithShape="1">
          <a:blip r:embed="rId4">
            <a:alphaModFix/>
          </a:blip>
          <a:srcRect b="0" l="0" r="0" t="0"/>
          <a:stretch/>
        </p:blipFill>
        <p:spPr>
          <a:xfrm>
            <a:off x="0" y="0"/>
            <a:ext cx="12192015"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txBox="1"/>
          <p:nvPr>
            <p:ph type="title"/>
          </p:nvPr>
        </p:nvSpPr>
        <p:spPr>
          <a:xfrm>
            <a:off x="1828802" y="128337"/>
            <a:ext cx="8545200" cy="96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t>Product Requirements</a:t>
            </a:r>
            <a:endParaRPr/>
          </a:p>
        </p:txBody>
      </p:sp>
      <p:sp>
        <p:nvSpPr>
          <p:cNvPr id="100" name="Google Shape;100;p15"/>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graphicFrame>
        <p:nvGraphicFramePr>
          <p:cNvPr id="101" name="Google Shape;101;p15"/>
          <p:cNvGraphicFramePr/>
          <p:nvPr/>
        </p:nvGraphicFramePr>
        <p:xfrm>
          <a:off x="2144315" y="1254231"/>
          <a:ext cx="3000000" cy="3000000"/>
        </p:xfrm>
        <a:graphic>
          <a:graphicData uri="http://schemas.openxmlformats.org/drawingml/2006/table">
            <a:tbl>
              <a:tblPr bandRow="1" firstRow="1">
                <a:noFill/>
                <a:tableStyleId>{5D2E801F-6846-451F-B3E8-F4C632179ABE}</a:tableStyleId>
              </a:tblPr>
              <a:tblGrid>
                <a:gridCol w="2990850"/>
                <a:gridCol w="5554350"/>
              </a:tblGrid>
              <a:tr h="417100">
                <a:tc gridSpan="2">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rPr>
                        <a:t>GOES-R ABI Fractional Snow Cover Requirements</a:t>
                      </a:r>
                      <a:endParaRPr sz="2400" u="none" cap="none" strike="noStrike">
                        <a:solidFill>
                          <a:schemeClr val="dk1"/>
                        </a:solidFill>
                      </a:endParaRPr>
                    </a:p>
                  </a:txBody>
                  <a:tcPr marT="45725" marB="45725" marR="91450" marL="91450"/>
                </a:tc>
                <a:tc hMerge="1"/>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Satellite Source</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solidFill>
                            <a:srgbClr val="244061"/>
                          </a:solidFill>
                        </a:rPr>
                        <a:t>GOES-R ABI</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Measurement Range</a:t>
                      </a:r>
                      <a:endParaRPr sz="15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FAFD00"/>
                        </a:buClr>
                        <a:buSzPts val="1500"/>
                        <a:buFont typeface="Noto Sans Symbols"/>
                        <a:buNone/>
                      </a:pPr>
                      <a:r>
                        <a:rPr lang="en-US" sz="1500" u="none" cap="none" strike="noStrike">
                          <a:solidFill>
                            <a:srgbClr val="244061"/>
                          </a:solidFill>
                          <a:latin typeface="Calibri"/>
                          <a:ea typeface="Calibri"/>
                          <a:cs typeface="Calibri"/>
                          <a:sym typeface="Calibri"/>
                        </a:rPr>
                        <a:t>0.0 – 1.0 fractional cover</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Accuracy</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FAFD00"/>
                        </a:buClr>
                        <a:buSzPts val="1500"/>
                        <a:buFont typeface="Noto Sans Symbols"/>
                        <a:buNone/>
                      </a:pPr>
                      <a:r>
                        <a:rPr lang="en-US" sz="1500" u="none" cap="none" strike="noStrike">
                          <a:solidFill>
                            <a:srgbClr val="244061"/>
                          </a:solidFill>
                          <a:latin typeface="Calibri"/>
                          <a:ea typeface="Calibri"/>
                          <a:cs typeface="Calibri"/>
                          <a:sym typeface="Calibri"/>
                        </a:rPr>
                        <a:t>0.30</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Precision</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FAFD00"/>
                        </a:buClr>
                        <a:buSzPts val="1500"/>
                        <a:buFont typeface="Noto Sans Symbols"/>
                        <a:buNone/>
                      </a:pPr>
                      <a:r>
                        <a:rPr lang="en-US" sz="1500" u="none" cap="none" strike="noStrike">
                          <a:solidFill>
                            <a:srgbClr val="244061"/>
                          </a:solidFill>
                          <a:latin typeface="Calibri"/>
                          <a:ea typeface="Calibri"/>
                          <a:cs typeface="Calibri"/>
                          <a:sym typeface="Calibri"/>
                        </a:rPr>
                        <a:t>0.25</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Latency</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solidFill>
                            <a:srgbClr val="244061"/>
                          </a:solidFill>
                          <a:latin typeface="Calibri"/>
                          <a:ea typeface="Calibri"/>
                          <a:cs typeface="Calibri"/>
                          <a:sym typeface="Calibri"/>
                        </a:rPr>
                        <a:t>60 min</a:t>
                      </a:r>
                      <a:endParaRPr sz="1500" u="none" cap="none" strike="noStrike">
                        <a:solidFill>
                          <a:srgbClr val="244061"/>
                        </a:solidFill>
                        <a:latin typeface="Calibri"/>
                        <a:ea typeface="Calibri"/>
                        <a:cs typeface="Calibri"/>
                        <a:sym typeface="Calibri"/>
                      </a:endParaRPr>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Refresh</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solidFill>
                            <a:srgbClr val="244061"/>
                          </a:solidFill>
                          <a:latin typeface="Calibri"/>
                          <a:ea typeface="Calibri"/>
                          <a:cs typeface="Calibri"/>
                          <a:sym typeface="Calibri"/>
                        </a:rPr>
                        <a:t>60 min</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Coverage</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244061"/>
                        </a:buClr>
                        <a:buSzPts val="1500"/>
                        <a:buFont typeface="Calibri"/>
                        <a:buNone/>
                      </a:pPr>
                      <a:r>
                        <a:rPr lang="en-US" sz="1500" u="none" cap="none" strike="noStrike">
                          <a:solidFill>
                            <a:srgbClr val="244061"/>
                          </a:solidFill>
                          <a:latin typeface="Calibri"/>
                          <a:ea typeface="Calibri"/>
                          <a:cs typeface="Calibri"/>
                          <a:sym typeface="Calibri"/>
                        </a:rPr>
                        <a:t>Full Disk, CONUS, Meso</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Horizontal Resolution</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solidFill>
                            <a:srgbClr val="244061"/>
                          </a:solidFill>
                        </a:rPr>
                        <a:t>2 km</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chemeClr val="dk1"/>
                        </a:buClr>
                        <a:buSzPts val="1500"/>
                        <a:buFont typeface="Calibri"/>
                        <a:buNone/>
                      </a:pPr>
                      <a:r>
                        <a:rPr lang="en-US" sz="1500" u="none" cap="none" strike="noStrike"/>
                        <a:t>Mapping Accuracy</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solidFill>
                            <a:srgbClr val="244061"/>
                          </a:solidFill>
                        </a:rPr>
                        <a:t>1 km</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chemeClr val="dk1"/>
                        </a:buClr>
                        <a:buSzPts val="1500"/>
                        <a:buFont typeface="Calibri"/>
                        <a:buNone/>
                      </a:pPr>
                      <a:r>
                        <a:rPr lang="en-US" sz="1500" u="none" cap="none" strike="noStrike"/>
                        <a:t>Cloud Cover Conditions Qualifier</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solidFill>
                            <a:srgbClr val="244061"/>
                          </a:solidFill>
                        </a:rPr>
                        <a:t>Clear conditions associated with threshold accuracy</a:t>
                      </a:r>
                      <a:endParaRPr sz="1400" u="none" cap="none" strike="noStrike"/>
                    </a:p>
                  </a:txBody>
                  <a:tcPr marT="45725" marB="45725" marR="91450" marL="91450">
                    <a:solidFill>
                      <a:srgbClr val="DAE5F1"/>
                    </a:solidFill>
                  </a:tcPr>
                </a:tc>
              </a:tr>
              <a:tr h="291975">
                <a:tc>
                  <a:txBody>
                    <a:bodyPr/>
                    <a:lstStyle/>
                    <a:p>
                      <a:pPr indent="0" lvl="0" marL="0" marR="0" rtl="0" algn="l">
                        <a:lnSpc>
                          <a:spcPct val="100000"/>
                        </a:lnSpc>
                        <a:spcBef>
                          <a:spcPts val="0"/>
                        </a:spcBef>
                        <a:spcAft>
                          <a:spcPts val="0"/>
                        </a:spcAft>
                        <a:buClr>
                          <a:schemeClr val="dk1"/>
                        </a:buClr>
                        <a:buSzPts val="1500"/>
                        <a:buFont typeface="Calibri"/>
                        <a:buNone/>
                      </a:pPr>
                      <a:r>
                        <a:rPr lang="en-US" sz="1500" u="none" cap="none" strike="noStrike"/>
                        <a:t>Temporal Coverage Qualifier</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solidFill>
                            <a:srgbClr val="244061"/>
                          </a:solidFill>
                        </a:rPr>
                        <a:t>Sun at &lt; 67 deg. daytime solar zenith angle</a:t>
                      </a:r>
                      <a:endParaRPr sz="1500" u="none" cap="none" strike="noStrike">
                        <a:solidFill>
                          <a:srgbClr val="244061"/>
                        </a:solidFill>
                      </a:endParaRPr>
                    </a:p>
                  </a:txBody>
                  <a:tcPr marT="45725" marB="45725" marR="91450" marL="91450">
                    <a:solidFill>
                      <a:srgbClr val="DAE5F1"/>
                    </a:solidFill>
                  </a:tcPr>
                </a:tc>
              </a:tr>
              <a:tr h="371775">
                <a:tc>
                  <a:txBody>
                    <a:bodyPr/>
                    <a:lstStyle/>
                    <a:p>
                      <a:pPr indent="0" lvl="0" marL="0" marR="0" rtl="0" algn="l">
                        <a:lnSpc>
                          <a:spcPct val="100000"/>
                        </a:lnSpc>
                        <a:spcBef>
                          <a:spcPts val="0"/>
                        </a:spcBef>
                        <a:spcAft>
                          <a:spcPts val="0"/>
                        </a:spcAft>
                        <a:buClr>
                          <a:schemeClr val="dk1"/>
                        </a:buClr>
                        <a:buSzPts val="1500"/>
                        <a:buFont typeface="Calibri"/>
                        <a:buNone/>
                      </a:pPr>
                      <a:r>
                        <a:rPr lang="en-US" sz="1500" u="none" cap="none" strike="noStrike"/>
                        <a:t>Product Extent Qualifier</a:t>
                      </a:r>
                      <a:endParaRPr sz="1400" u="none" cap="none" strike="noStrike"/>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244061"/>
                        </a:buClr>
                        <a:buSzPts val="1500"/>
                        <a:buFont typeface="Calibri"/>
                        <a:buNone/>
                      </a:pPr>
                      <a:r>
                        <a:rPr lang="en-US" sz="1500" u="none" cap="none" strike="noStrike">
                          <a:solidFill>
                            <a:srgbClr val="244061"/>
                          </a:solidFill>
                          <a:latin typeface="Calibri"/>
                          <a:ea typeface="Calibri"/>
                          <a:cs typeface="Calibri"/>
                          <a:sym typeface="Calibri"/>
                        </a:rPr>
                        <a:t>Quantitative out to at least 55° LZA and qualitative at larger LZA</a:t>
                      </a:r>
                      <a:endParaRPr sz="1400" u="none" cap="none" strike="noStrike"/>
                    </a:p>
                  </a:txBody>
                  <a:tcPr marT="45725" marB="45725" marR="91450" marL="91450">
                    <a:solidFill>
                      <a:srgbClr val="DAE5F1"/>
                    </a:solidFill>
                  </a:tcPr>
                </a:tc>
              </a:tr>
            </a:tbl>
          </a:graphicData>
        </a:graphic>
      </p:graphicFrame>
      <p:sp>
        <p:nvSpPr>
          <p:cNvPr id="102" name="Google Shape;102;p15"/>
          <p:cNvSpPr txBox="1"/>
          <p:nvPr/>
        </p:nvSpPr>
        <p:spPr>
          <a:xfrm>
            <a:off x="591671" y="5890497"/>
            <a:ext cx="11322214"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1400"/>
              <a:buFont typeface="Arial"/>
              <a:buNone/>
            </a:pPr>
            <a:r>
              <a:rPr b="0" i="0" lang="en-US" sz="1600" u="none" cap="none" strike="noStrike">
                <a:solidFill>
                  <a:srgbClr val="FFC000"/>
                </a:solidFill>
                <a:latin typeface="Arial"/>
                <a:ea typeface="Arial"/>
                <a:cs typeface="Arial"/>
                <a:sym typeface="Arial"/>
              </a:rPr>
              <a:t>- No requirement for the snow/no-snow discrimination accuracy (VIIRS: 90%)</a:t>
            </a:r>
            <a:endParaRPr/>
          </a:p>
          <a:p>
            <a:pPr indent="0" lvl="0" marL="0" marR="0" rtl="0" algn="l">
              <a:lnSpc>
                <a:spcPct val="100000"/>
              </a:lnSpc>
              <a:spcBef>
                <a:spcPts val="0"/>
              </a:spcBef>
              <a:spcAft>
                <a:spcPts val="0"/>
              </a:spcAft>
              <a:buNone/>
            </a:pPr>
            <a:r>
              <a:rPr b="0" i="0" lang="en-US" sz="1600" u="none" cap="none" strike="noStrike">
                <a:solidFill>
                  <a:srgbClr val="FFC000"/>
                </a:solidFill>
                <a:latin typeface="Arial"/>
                <a:ea typeface="Arial"/>
                <a:cs typeface="Arial"/>
                <a:sym typeface="Arial"/>
              </a:rPr>
              <a:t>- TCQ (SolZA &lt;  67 deg) and PEQ( SatZA &lt; 55 deg) appear too low (virtually exclude all latitudes above ~50 deg)</a:t>
            </a:r>
            <a:endParaRPr/>
          </a:p>
          <a:p>
            <a:pPr indent="0" lvl="0" marL="0" marR="0" rtl="0" algn="l">
              <a:lnSpc>
                <a:spcPct val="100000"/>
              </a:lnSpc>
              <a:spcBef>
                <a:spcPts val="0"/>
              </a:spcBef>
              <a:spcAft>
                <a:spcPts val="0"/>
              </a:spcAft>
              <a:buNone/>
            </a:pPr>
            <a:r>
              <a:rPr b="0" i="0" lang="en-US" sz="1600" u="none" cap="none" strike="noStrike">
                <a:solidFill>
                  <a:srgbClr val="FFC000"/>
                </a:solidFill>
                <a:latin typeface="Arial"/>
                <a:ea typeface="Arial"/>
                <a:cs typeface="Arial"/>
                <a:sym typeface="Arial"/>
              </a:rPr>
              <a:t>- Accuracy of the cloud mask affects the accuracy of snow identification and of the snow fraction retrieval</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8"/>
          <p:cNvSpPr txBox="1"/>
          <p:nvPr>
            <p:ph type="title"/>
          </p:nvPr>
        </p:nvSpPr>
        <p:spPr>
          <a:xfrm>
            <a:off x="1828802" y="128337"/>
            <a:ext cx="8545200" cy="96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t>Product Characterization</a:t>
            </a:r>
            <a:endParaRPr/>
          </a:p>
        </p:txBody>
      </p:sp>
      <p:sp>
        <p:nvSpPr>
          <p:cNvPr id="109" name="Google Shape;109;p8"/>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graphicFrame>
        <p:nvGraphicFramePr>
          <p:cNvPr id="110" name="Google Shape;110;p8"/>
          <p:cNvGraphicFramePr/>
          <p:nvPr/>
        </p:nvGraphicFramePr>
        <p:xfrm>
          <a:off x="6463058" y="2462463"/>
          <a:ext cx="3000000" cy="3000000"/>
        </p:xfrm>
        <a:graphic>
          <a:graphicData uri="http://schemas.openxmlformats.org/drawingml/2006/table">
            <a:tbl>
              <a:tblPr bandRow="1" firstRow="1">
                <a:noFill/>
                <a:tableStyleId>{5D2E801F-6846-451F-B3E8-F4C632179ABE}</a:tableStyleId>
              </a:tblPr>
              <a:tblGrid>
                <a:gridCol w="2498175"/>
                <a:gridCol w="2498175"/>
              </a:tblGrid>
              <a:tr h="153950">
                <a:tc>
                  <a:txBody>
                    <a:bodyPr/>
                    <a:lstStyle/>
                    <a:p>
                      <a:pPr indent="0" lvl="0" marL="0" marR="0" rtl="0" algn="l">
                        <a:lnSpc>
                          <a:spcPct val="100000"/>
                        </a:lnSpc>
                        <a:spcBef>
                          <a:spcPts val="0"/>
                        </a:spcBef>
                        <a:spcAft>
                          <a:spcPts val="0"/>
                        </a:spcAft>
                        <a:buNone/>
                      </a:pPr>
                      <a:r>
                        <a:rPr lang="en-US" sz="1400" u="none" cap="none" strike="noStrike"/>
                        <a:t>QF Value</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Meaning</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Valid retrieval (clear-sky)</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105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Water</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Cloud</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(1)</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112</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(2)</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113</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(3)</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114</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(4)</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115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(5)</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Unclassified</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Insufficient daylight</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122</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Undetermined</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124</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Bad data</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Fill Value (No data)</a:t>
                      </a:r>
                      <a:endParaRPr/>
                    </a:p>
                  </a:txBody>
                  <a:tcPr marT="45725" marB="45725" marR="91450" marL="91450"/>
                </a:tc>
              </a:tr>
            </a:tbl>
          </a:graphicData>
        </a:graphic>
      </p:graphicFrame>
      <p:sp>
        <p:nvSpPr>
          <p:cNvPr id="111" name="Google Shape;111;p8"/>
          <p:cNvSpPr txBox="1"/>
          <p:nvPr/>
        </p:nvSpPr>
        <p:spPr>
          <a:xfrm>
            <a:off x="2428298" y="1223938"/>
            <a:ext cx="8668500" cy="49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400" u="none" cap="none" strike="noStrike">
                <a:solidFill>
                  <a:schemeClr val="lt1"/>
                </a:solidFill>
                <a:latin typeface="Calibri"/>
                <a:ea typeface="Calibri"/>
                <a:cs typeface="Calibri"/>
                <a:sym typeface="Calibri"/>
              </a:rPr>
              <a:t>Binary Snow Cover (Intermediate Product),  O</a:t>
            </a:r>
            <a:r>
              <a:rPr lang="en-US" sz="2400">
                <a:solidFill>
                  <a:schemeClr val="lt1"/>
                </a:solidFill>
                <a:latin typeface="Calibri"/>
                <a:ea typeface="Calibri"/>
                <a:cs typeface="Calibri"/>
                <a:sym typeface="Calibri"/>
              </a:rPr>
              <a:t>R</a:t>
            </a:r>
            <a:r>
              <a:rPr b="0" i="0" lang="en-US" sz="2400" u="none" cap="none" strike="noStrike">
                <a:solidFill>
                  <a:schemeClr val="lt1"/>
                </a:solidFill>
                <a:latin typeface="Calibri"/>
                <a:ea typeface="Calibri"/>
                <a:cs typeface="Calibri"/>
                <a:sym typeface="Calibri"/>
              </a:rPr>
              <a:t>_I_ABI_L2_FSCx-M</a:t>
            </a:r>
            <a:r>
              <a:rPr lang="en-US" sz="2400">
                <a:solidFill>
                  <a:schemeClr val="lt1"/>
                </a:solidFill>
                <a:latin typeface="Calibri"/>
                <a:ea typeface="Calibri"/>
                <a:cs typeface="Calibri"/>
                <a:sym typeface="Calibri"/>
              </a:rPr>
              <a:t>6…</a:t>
            </a:r>
            <a:r>
              <a:rPr b="0" i="0" lang="en-US" sz="2400" u="none" cap="none" strike="noStrike">
                <a:solidFill>
                  <a:schemeClr val="lt1"/>
                </a:solidFill>
                <a:latin typeface="Calibri"/>
                <a:ea typeface="Calibri"/>
                <a:cs typeface="Calibri"/>
                <a:sym typeface="Calibri"/>
              </a:rPr>
              <a:t> </a:t>
            </a:r>
            <a:endParaRPr/>
          </a:p>
        </p:txBody>
      </p:sp>
      <p:sp>
        <p:nvSpPr>
          <p:cNvPr id="112" name="Google Shape;112;p8"/>
          <p:cNvSpPr txBox="1"/>
          <p:nvPr/>
        </p:nvSpPr>
        <p:spPr>
          <a:xfrm>
            <a:off x="6975616" y="1927889"/>
            <a:ext cx="3618647" cy="49640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000" u="none" cap="none" strike="noStrike">
                <a:solidFill>
                  <a:schemeClr val="lt1"/>
                </a:solidFill>
                <a:latin typeface="Calibri"/>
                <a:ea typeface="Calibri"/>
                <a:cs typeface="Calibri"/>
                <a:sym typeface="Calibri"/>
              </a:rPr>
              <a:t>Quality Flag (ubyte) </a:t>
            </a:r>
            <a:endParaRPr/>
          </a:p>
        </p:txBody>
      </p:sp>
      <p:sp>
        <p:nvSpPr>
          <p:cNvPr id="113" name="Google Shape;113;p8"/>
          <p:cNvSpPr txBox="1"/>
          <p:nvPr/>
        </p:nvSpPr>
        <p:spPr>
          <a:xfrm>
            <a:off x="1049946" y="1847342"/>
            <a:ext cx="3618647" cy="49640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000" u="none" cap="none" strike="noStrike">
                <a:solidFill>
                  <a:schemeClr val="lt1"/>
                </a:solidFill>
                <a:latin typeface="Calibri"/>
                <a:ea typeface="Calibri"/>
                <a:cs typeface="Calibri"/>
                <a:sym typeface="Calibri"/>
              </a:rPr>
              <a:t>Product Field (ubyte) </a:t>
            </a:r>
            <a:endParaRPr/>
          </a:p>
        </p:txBody>
      </p:sp>
      <p:graphicFrame>
        <p:nvGraphicFramePr>
          <p:cNvPr id="114" name="Google Shape;114;p8"/>
          <p:cNvGraphicFramePr/>
          <p:nvPr/>
        </p:nvGraphicFramePr>
        <p:xfrm>
          <a:off x="732613" y="2462463"/>
          <a:ext cx="3000000" cy="3000000"/>
        </p:xfrm>
        <a:graphic>
          <a:graphicData uri="http://schemas.openxmlformats.org/drawingml/2006/table">
            <a:tbl>
              <a:tblPr bandRow="1" firstRow="1">
                <a:noFill/>
                <a:tableStyleId>{5D2E801F-6846-451F-B3E8-F4C632179ABE}</a:tableStyleId>
              </a:tblPr>
              <a:tblGrid>
                <a:gridCol w="2498175"/>
                <a:gridCol w="2498175"/>
              </a:tblGrid>
              <a:tr h="177800">
                <a:tc>
                  <a:txBody>
                    <a:bodyPr/>
                    <a:lstStyle/>
                    <a:p>
                      <a:pPr indent="0" lvl="0" marL="0" marR="0" rtl="0" algn="l">
                        <a:lnSpc>
                          <a:spcPct val="100000"/>
                        </a:lnSpc>
                        <a:spcBef>
                          <a:spcPts val="0"/>
                        </a:spcBef>
                        <a:spcAft>
                          <a:spcPts val="0"/>
                        </a:spcAft>
                        <a:buNone/>
                      </a:pPr>
                      <a:r>
                        <a:rPr lang="en-US" sz="1400" u="none" cap="none" strike="noStrike"/>
                        <a:t>Product Value</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Meaning</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Snow-free land</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Snow-covered land</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125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Fill Value (No data)</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128</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No Retrieval</a:t>
                      </a:r>
                      <a:endParaRPr/>
                    </a:p>
                  </a:txBody>
                  <a:tcPr marT="45725" marB="45725" marR="91450" marL="91450"/>
                </a:tc>
              </a:tr>
            </a:tbl>
          </a:graphicData>
        </a:graphic>
      </p:graphicFrame>
      <p:sp>
        <p:nvSpPr>
          <p:cNvPr id="115" name="Google Shape;115;p8"/>
          <p:cNvSpPr/>
          <p:nvPr/>
        </p:nvSpPr>
        <p:spPr>
          <a:xfrm>
            <a:off x="5843625" y="2822575"/>
            <a:ext cx="132300" cy="518100"/>
          </a:xfrm>
          <a:prstGeom prst="rightBrace">
            <a:avLst>
              <a:gd fmla="val 50000" name="adj1"/>
              <a:gd fmla="val 50000" name="adj2"/>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16" name="Google Shape;116;p8"/>
          <p:cNvCxnSpPr/>
          <p:nvPr/>
        </p:nvCxnSpPr>
        <p:spPr>
          <a:xfrm flipH="1" rot="10800000">
            <a:off x="6014375" y="2957775"/>
            <a:ext cx="392400" cy="114300"/>
          </a:xfrm>
          <a:prstGeom prst="straightConnector1">
            <a:avLst/>
          </a:prstGeom>
          <a:noFill/>
          <a:ln cap="flat" cmpd="sng" w="9525">
            <a:solidFill>
              <a:srgbClr val="FFFF00"/>
            </a:solidFill>
            <a:prstDash val="solid"/>
            <a:round/>
            <a:headEnd len="med" w="med" type="none"/>
            <a:tailEnd len="med" w="med" type="triangle"/>
          </a:ln>
        </p:spPr>
      </p:cxnSp>
      <p:sp>
        <p:nvSpPr>
          <p:cNvPr id="117" name="Google Shape;117;p8"/>
          <p:cNvSpPr/>
          <p:nvPr/>
        </p:nvSpPr>
        <p:spPr>
          <a:xfrm>
            <a:off x="6236000" y="3123025"/>
            <a:ext cx="132300" cy="3301800"/>
          </a:xfrm>
          <a:prstGeom prst="leftBrace">
            <a:avLst>
              <a:gd fmla="val 50000" name="adj1"/>
              <a:gd fmla="val 50000" name="adj2"/>
            </a:avLst>
          </a:prstGeom>
          <a:noFill/>
          <a:ln cap="flat" cmpd="sng" w="9525">
            <a:solidFill>
              <a:srgbClr val="FAFD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18" name="Google Shape;118;p8"/>
          <p:cNvCxnSpPr/>
          <p:nvPr/>
        </p:nvCxnSpPr>
        <p:spPr>
          <a:xfrm>
            <a:off x="5822875" y="3834300"/>
            <a:ext cx="319200" cy="22200"/>
          </a:xfrm>
          <a:prstGeom prst="straightConnector1">
            <a:avLst/>
          </a:prstGeom>
          <a:noFill/>
          <a:ln cap="flat" cmpd="sng" w="9525">
            <a:solidFill>
              <a:srgbClr val="FFFF00"/>
            </a:solidFill>
            <a:prstDash val="solid"/>
            <a:round/>
            <a:headEnd len="med" w="med" type="none"/>
            <a:tailEnd len="med" w="med" type="triangle"/>
          </a:ln>
        </p:spPr>
      </p:cxnSp>
      <p:sp>
        <p:nvSpPr>
          <p:cNvPr id="119" name="Google Shape;119;p8"/>
          <p:cNvSpPr txBox="1"/>
          <p:nvPr/>
        </p:nvSpPr>
        <p:spPr>
          <a:xfrm>
            <a:off x="526300" y="4542925"/>
            <a:ext cx="5409000" cy="1723800"/>
          </a:xfrm>
          <a:prstGeom prst="rect">
            <a:avLst/>
          </a:prstGeom>
          <a:noFill/>
          <a:ln>
            <a:noFill/>
          </a:ln>
        </p:spPr>
        <p:txBody>
          <a:bodyPr anchorCtr="0" anchor="t" bIns="91425" lIns="91425" spcFirstLastPara="1" rIns="91425" wrap="square" tIns="91425">
            <a:spAutoFit/>
          </a:bodyPr>
          <a:lstStyle/>
          <a:p>
            <a:pPr indent="0" lvl="0" marL="114300" rtl="0" algn="l">
              <a:spcBef>
                <a:spcPts val="360"/>
              </a:spcBef>
              <a:spcAft>
                <a:spcPts val="0"/>
              </a:spcAft>
              <a:buNone/>
            </a:pPr>
            <a:r>
              <a:rPr lang="en-US" sz="2000">
                <a:solidFill>
                  <a:schemeClr val="lt1"/>
                </a:solidFill>
                <a:latin typeface="Calibri"/>
                <a:ea typeface="Calibri"/>
                <a:cs typeface="Calibri"/>
                <a:sym typeface="Calibri"/>
              </a:rPr>
              <a:t>Important ! </a:t>
            </a:r>
            <a:endParaRPr sz="2000">
              <a:solidFill>
                <a:schemeClr val="lt1"/>
              </a:solidFill>
              <a:latin typeface="Calibri"/>
              <a:ea typeface="Calibri"/>
              <a:cs typeface="Calibri"/>
              <a:sym typeface="Calibri"/>
            </a:endParaRPr>
          </a:p>
          <a:p>
            <a:pPr indent="0" lvl="0" marL="114300" rtl="0" algn="l">
              <a:spcBef>
                <a:spcPts val="360"/>
              </a:spcBef>
              <a:spcAft>
                <a:spcPts val="0"/>
              </a:spcAft>
              <a:buNone/>
            </a:pPr>
            <a:r>
              <a:rPr lang="en-US" sz="2000">
                <a:solidFill>
                  <a:schemeClr val="lt1"/>
                </a:solidFill>
                <a:latin typeface="Calibri"/>
                <a:ea typeface="Calibri"/>
                <a:cs typeface="Calibri"/>
                <a:sym typeface="Calibri"/>
              </a:rPr>
              <a:t>Meaningful product image can not be created using the product field only. Both the Product Field and Quality Flags should be used.</a:t>
            </a:r>
            <a:endParaRPr sz="2000">
              <a:solidFill>
                <a:schemeClr val="lt1"/>
              </a:solidFill>
              <a:latin typeface="Calibri"/>
              <a:ea typeface="Calibri"/>
              <a:cs typeface="Calibri"/>
              <a:sym typeface="Calibri"/>
            </a:endParaRPr>
          </a:p>
          <a:p>
            <a:pPr indent="0" lvl="0" marL="114300" rtl="0" algn="l">
              <a:spcBef>
                <a:spcPts val="36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1828802" y="128337"/>
            <a:ext cx="8545200" cy="96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t>Product Characterization</a:t>
            </a:r>
            <a:endParaRPr/>
          </a:p>
        </p:txBody>
      </p:sp>
      <p:sp>
        <p:nvSpPr>
          <p:cNvPr id="126" name="Google Shape;126;p24"/>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graphicFrame>
        <p:nvGraphicFramePr>
          <p:cNvPr id="127" name="Google Shape;127;p24"/>
          <p:cNvGraphicFramePr/>
          <p:nvPr/>
        </p:nvGraphicFramePr>
        <p:xfrm>
          <a:off x="6463057" y="2486858"/>
          <a:ext cx="3000000" cy="3000000"/>
        </p:xfrm>
        <a:graphic>
          <a:graphicData uri="http://schemas.openxmlformats.org/drawingml/2006/table">
            <a:tbl>
              <a:tblPr bandRow="1" firstRow="1">
                <a:noFill/>
                <a:tableStyleId>{5D2E801F-6846-451F-B3E8-F4C632179ABE}</a:tableStyleId>
              </a:tblPr>
              <a:tblGrid>
                <a:gridCol w="2498175"/>
                <a:gridCol w="2498175"/>
              </a:tblGrid>
              <a:tr h="153950">
                <a:tc>
                  <a:txBody>
                    <a:bodyPr/>
                    <a:lstStyle/>
                    <a:p>
                      <a:pPr indent="0" lvl="0" marL="0" marR="0" rtl="0" algn="l">
                        <a:lnSpc>
                          <a:spcPct val="100000"/>
                        </a:lnSpc>
                        <a:spcBef>
                          <a:spcPts val="0"/>
                        </a:spcBef>
                        <a:spcAft>
                          <a:spcPts val="0"/>
                        </a:spcAft>
                        <a:buNone/>
                      </a:pPr>
                      <a:r>
                        <a:rPr lang="en-US" sz="1400" u="none" cap="none" strike="noStrike"/>
                        <a:t>QF Value</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Meaning</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Valid retrieval (clear sky)</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105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Water</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Cloud</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(1)</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112</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(2)</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113</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(3)</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114</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(4)</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115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Rejected snow (5)</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Unclassified</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121</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Insufficient daylight</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122</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Undetermined</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124</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Bad data</a:t>
                      </a:r>
                      <a:endParaRPr/>
                    </a:p>
                  </a:txBody>
                  <a:tcPr marT="45725" marB="45725" marR="91450" marL="91450"/>
                </a:tc>
              </a:tr>
              <a:tr h="289075">
                <a:tc>
                  <a:txBody>
                    <a:bodyPr/>
                    <a:lstStyle/>
                    <a:p>
                      <a:pPr indent="0" lvl="0" marL="0" marR="0" rtl="0" algn="l">
                        <a:lnSpc>
                          <a:spcPct val="100000"/>
                        </a:lnSpc>
                        <a:spcBef>
                          <a:spcPts val="0"/>
                        </a:spcBef>
                        <a:spcAft>
                          <a:spcPts val="0"/>
                        </a:spcAft>
                        <a:buNone/>
                      </a:pPr>
                      <a:r>
                        <a:rPr lang="en-US" sz="1400" u="none" cap="none" strike="noStrike"/>
                        <a:t>125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Fill Value (No data)</a:t>
                      </a:r>
                      <a:endParaRPr/>
                    </a:p>
                  </a:txBody>
                  <a:tcPr marT="45725" marB="45725" marR="91450" marL="91450"/>
                </a:tc>
              </a:tr>
            </a:tbl>
          </a:graphicData>
        </a:graphic>
      </p:graphicFrame>
      <p:sp>
        <p:nvSpPr>
          <p:cNvPr id="128" name="Google Shape;128;p24"/>
          <p:cNvSpPr txBox="1"/>
          <p:nvPr/>
        </p:nvSpPr>
        <p:spPr>
          <a:xfrm>
            <a:off x="3158549" y="1097025"/>
            <a:ext cx="6888900" cy="496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400" u="none" cap="none" strike="noStrike">
                <a:solidFill>
                  <a:schemeClr val="lt1"/>
                </a:solidFill>
                <a:latin typeface="Calibri"/>
                <a:ea typeface="Calibri"/>
                <a:cs typeface="Calibri"/>
                <a:sym typeface="Calibri"/>
              </a:rPr>
              <a:t>Fractional Snow Cover, OR</a:t>
            </a:r>
            <a:r>
              <a:rPr lang="en-US" sz="2400">
                <a:solidFill>
                  <a:schemeClr val="lt1"/>
                </a:solidFill>
                <a:latin typeface="Calibri"/>
                <a:ea typeface="Calibri"/>
                <a:cs typeface="Calibri"/>
                <a:sym typeface="Calibri"/>
              </a:rPr>
              <a:t>_ABI_L2_FSCx-M6…</a:t>
            </a:r>
            <a:endParaRPr/>
          </a:p>
        </p:txBody>
      </p:sp>
      <p:sp>
        <p:nvSpPr>
          <p:cNvPr id="129" name="Google Shape;129;p24"/>
          <p:cNvSpPr txBox="1"/>
          <p:nvPr/>
        </p:nvSpPr>
        <p:spPr>
          <a:xfrm>
            <a:off x="6975616" y="1927889"/>
            <a:ext cx="3618647" cy="49640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000" u="none" cap="none" strike="noStrike">
                <a:solidFill>
                  <a:schemeClr val="lt1"/>
                </a:solidFill>
                <a:latin typeface="Calibri"/>
                <a:ea typeface="Calibri"/>
                <a:cs typeface="Calibri"/>
                <a:sym typeface="Calibri"/>
              </a:rPr>
              <a:t>Quality Flag (ubyte) </a:t>
            </a:r>
            <a:endParaRPr/>
          </a:p>
        </p:txBody>
      </p:sp>
      <p:sp>
        <p:nvSpPr>
          <p:cNvPr id="130" name="Google Shape;130;p24"/>
          <p:cNvSpPr txBox="1"/>
          <p:nvPr/>
        </p:nvSpPr>
        <p:spPr>
          <a:xfrm>
            <a:off x="1049946" y="1847342"/>
            <a:ext cx="3618647" cy="49640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0" i="0" lang="en-US" sz="2000" u="none" cap="none" strike="noStrike">
                <a:solidFill>
                  <a:schemeClr val="lt1"/>
                </a:solidFill>
                <a:latin typeface="Calibri"/>
                <a:ea typeface="Calibri"/>
                <a:cs typeface="Calibri"/>
                <a:sym typeface="Calibri"/>
              </a:rPr>
              <a:t>Product Field (ubyte) </a:t>
            </a:r>
            <a:endParaRPr/>
          </a:p>
        </p:txBody>
      </p:sp>
      <p:graphicFrame>
        <p:nvGraphicFramePr>
          <p:cNvPr id="131" name="Google Shape;131;p24"/>
          <p:cNvGraphicFramePr/>
          <p:nvPr/>
        </p:nvGraphicFramePr>
        <p:xfrm>
          <a:off x="732614" y="2486858"/>
          <a:ext cx="3000000" cy="3000000"/>
        </p:xfrm>
        <a:graphic>
          <a:graphicData uri="http://schemas.openxmlformats.org/drawingml/2006/table">
            <a:tbl>
              <a:tblPr bandRow="1" firstRow="1">
                <a:noFill/>
                <a:tableStyleId>{5D2E801F-6846-451F-B3E8-F4C632179ABE}</a:tableStyleId>
              </a:tblPr>
              <a:tblGrid>
                <a:gridCol w="2498175"/>
                <a:gridCol w="2498175"/>
              </a:tblGrid>
              <a:tr h="177800">
                <a:tc>
                  <a:txBody>
                    <a:bodyPr/>
                    <a:lstStyle/>
                    <a:p>
                      <a:pPr indent="0" lvl="0" marL="0" marR="0" rtl="0" algn="l">
                        <a:lnSpc>
                          <a:spcPct val="100000"/>
                        </a:lnSpc>
                        <a:spcBef>
                          <a:spcPts val="0"/>
                        </a:spcBef>
                        <a:spcAft>
                          <a:spcPts val="0"/>
                        </a:spcAft>
                        <a:buNone/>
                      </a:pPr>
                      <a:r>
                        <a:rPr lang="en-US" sz="1400" u="none" cap="none" strike="noStrike"/>
                        <a:t>Product Value</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Meaning</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Snow-free land</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1-100</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Snow fraction (%)</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125</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Fill value (No data)</a:t>
                      </a:r>
                      <a:endParaRPr/>
                    </a:p>
                  </a:txBody>
                  <a:tcPr marT="45725" marB="45725" marR="91450" marL="91450"/>
                </a:tc>
              </a:tr>
              <a:tr h="291625">
                <a:tc>
                  <a:txBody>
                    <a:bodyPr/>
                    <a:lstStyle/>
                    <a:p>
                      <a:pPr indent="0" lvl="0" marL="0" marR="0" rtl="0" algn="l">
                        <a:lnSpc>
                          <a:spcPct val="100000"/>
                        </a:lnSpc>
                        <a:spcBef>
                          <a:spcPts val="0"/>
                        </a:spcBef>
                        <a:spcAft>
                          <a:spcPts val="0"/>
                        </a:spcAft>
                        <a:buNone/>
                      </a:pPr>
                      <a:r>
                        <a:rPr lang="en-US" sz="1400" u="none" cap="none" strike="noStrike"/>
                        <a:t>128</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No FSC retrieval </a:t>
                      </a:r>
                      <a:endParaRPr/>
                    </a:p>
                  </a:txBody>
                  <a:tcPr marT="45725" marB="45725" marR="91450" marL="914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txBox="1"/>
          <p:nvPr>
            <p:ph type="title"/>
          </p:nvPr>
        </p:nvSpPr>
        <p:spPr>
          <a:xfrm>
            <a:off x="2133600" y="320074"/>
            <a:ext cx="7848600" cy="716248"/>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t>ABI Enterprise FSC Algorithm</a:t>
            </a:r>
            <a:endParaRPr/>
          </a:p>
        </p:txBody>
      </p:sp>
      <p:sp>
        <p:nvSpPr>
          <p:cNvPr id="138" name="Google Shape;138;p7"/>
          <p:cNvSpPr txBox="1"/>
          <p:nvPr>
            <p:ph idx="12" type="sldNum"/>
          </p:nvPr>
        </p:nvSpPr>
        <p:spPr>
          <a:xfrm>
            <a:off x="11004885" y="6356353"/>
            <a:ext cx="909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sp>
        <p:nvSpPr>
          <p:cNvPr id="139" name="Google Shape;139;p7"/>
          <p:cNvSpPr txBox="1"/>
          <p:nvPr>
            <p:ph idx="1" type="body"/>
          </p:nvPr>
        </p:nvSpPr>
        <p:spPr>
          <a:xfrm>
            <a:off x="699925" y="1641375"/>
            <a:ext cx="10972800" cy="4359300"/>
          </a:xfrm>
          <a:prstGeom prst="rect">
            <a:avLst/>
          </a:prstGeom>
          <a:noFill/>
          <a:ln>
            <a:noFill/>
          </a:ln>
        </p:spPr>
        <p:txBody>
          <a:bodyPr anchorCtr="0" anchor="t" bIns="91425" lIns="91425" spcFirstLastPara="1" rIns="91425" wrap="square" tIns="91425">
            <a:noAutofit/>
          </a:bodyPr>
          <a:lstStyle/>
          <a:p>
            <a:pPr indent="-342900" lvl="0" marL="342900" rtl="0" algn="l">
              <a:lnSpc>
                <a:spcPct val="80000"/>
              </a:lnSpc>
              <a:spcBef>
                <a:spcPts val="640"/>
              </a:spcBef>
              <a:spcAft>
                <a:spcPts val="0"/>
              </a:spcAft>
              <a:buSzPts val="2000"/>
              <a:buFont typeface="Calibri"/>
              <a:buChar char="•"/>
            </a:pPr>
            <a:r>
              <a:rPr lang="en-US" sz="2000"/>
              <a:t>Heritage:  VIIRS, MODIS, AVHRR, GOES Imager</a:t>
            </a:r>
            <a:endParaRPr sz="2000"/>
          </a:p>
          <a:p>
            <a:pPr indent="0" lvl="0" marL="0" rtl="0" algn="l">
              <a:lnSpc>
                <a:spcPct val="80000"/>
              </a:lnSpc>
              <a:spcBef>
                <a:spcPts val="640"/>
              </a:spcBef>
              <a:spcAft>
                <a:spcPts val="0"/>
              </a:spcAft>
              <a:buNone/>
            </a:pPr>
            <a:r>
              <a:t/>
            </a:r>
            <a:endParaRPr sz="2000"/>
          </a:p>
          <a:p>
            <a:pPr indent="-342900" lvl="0" marL="342900" rtl="0" algn="l">
              <a:lnSpc>
                <a:spcPct val="80000"/>
              </a:lnSpc>
              <a:spcBef>
                <a:spcPts val="640"/>
              </a:spcBef>
              <a:spcAft>
                <a:spcPts val="0"/>
              </a:spcAft>
              <a:buSzPts val="2000"/>
              <a:buFont typeface="Calibri"/>
              <a:buChar char="•"/>
            </a:pPr>
            <a:r>
              <a:rPr lang="en-US" sz="2000"/>
              <a:t>A</a:t>
            </a:r>
            <a:r>
              <a:rPr lang="en-US" sz="2000"/>
              <a:t>lgorithm includes two steps, (1) Snow identification and (2) Snow fraction estimation</a:t>
            </a:r>
            <a:endParaRPr sz="2000"/>
          </a:p>
          <a:p>
            <a:pPr indent="0" lvl="0" marL="457200" rtl="0" algn="l">
              <a:lnSpc>
                <a:spcPct val="80000"/>
              </a:lnSpc>
              <a:spcBef>
                <a:spcPts val="640"/>
              </a:spcBef>
              <a:spcAft>
                <a:spcPts val="0"/>
              </a:spcAft>
              <a:buNone/>
            </a:pPr>
            <a:r>
              <a:t/>
            </a:r>
            <a:endParaRPr sz="2000"/>
          </a:p>
          <a:p>
            <a:pPr indent="-342900" lvl="0" marL="342900" rtl="0" algn="l">
              <a:lnSpc>
                <a:spcPct val="80000"/>
              </a:lnSpc>
              <a:spcBef>
                <a:spcPts val="640"/>
              </a:spcBef>
              <a:spcAft>
                <a:spcPts val="0"/>
              </a:spcAft>
              <a:buSzPts val="2000"/>
              <a:buFont typeface="Calibri"/>
              <a:buChar char="•"/>
            </a:pPr>
            <a:r>
              <a:rPr lang="en-US" sz="2000"/>
              <a:t>Snow fraction is derived only for pixels identified as “snow covered” by the snow identification algorithm</a:t>
            </a:r>
            <a:endParaRPr sz="2000"/>
          </a:p>
          <a:p>
            <a:pPr indent="0" lvl="0" marL="457200" rtl="0" algn="l">
              <a:lnSpc>
                <a:spcPct val="80000"/>
              </a:lnSpc>
              <a:spcBef>
                <a:spcPts val="640"/>
              </a:spcBef>
              <a:spcAft>
                <a:spcPts val="0"/>
              </a:spcAft>
              <a:buNone/>
            </a:pPr>
            <a:r>
              <a:t/>
            </a:r>
            <a:endParaRPr sz="2200"/>
          </a:p>
          <a:p>
            <a:pPr indent="-342900" lvl="0" marL="342900" rtl="0" algn="l">
              <a:lnSpc>
                <a:spcPct val="80000"/>
              </a:lnSpc>
              <a:spcBef>
                <a:spcPts val="640"/>
              </a:spcBef>
              <a:spcAft>
                <a:spcPts val="0"/>
              </a:spcAft>
              <a:buSzPts val="2000"/>
              <a:buFont typeface="Calibri"/>
              <a:buChar char="•"/>
            </a:pPr>
            <a:r>
              <a:rPr lang="en-US" sz="2000"/>
              <a:t>Snow retrievals require  daylight and clear-sky conditions. </a:t>
            </a:r>
            <a:endParaRPr sz="2000"/>
          </a:p>
          <a:p>
            <a:pPr indent="0" lvl="0" marL="457200" rtl="0" algn="l">
              <a:lnSpc>
                <a:spcPct val="80000"/>
              </a:lnSpc>
              <a:spcBef>
                <a:spcPts val="640"/>
              </a:spcBef>
              <a:spcAft>
                <a:spcPts val="0"/>
              </a:spcAft>
              <a:buClr>
                <a:schemeClr val="dk1"/>
              </a:buClr>
              <a:buSzPts val="1100"/>
              <a:buFont typeface="Arial"/>
              <a:buNone/>
            </a:pPr>
            <a:r>
              <a:t/>
            </a:r>
            <a:endParaRPr sz="2000"/>
          </a:p>
          <a:p>
            <a:pPr indent="-342900" lvl="0" marL="342900" rtl="0" algn="l">
              <a:lnSpc>
                <a:spcPct val="80000"/>
              </a:lnSpc>
              <a:spcBef>
                <a:spcPts val="640"/>
              </a:spcBef>
              <a:spcAft>
                <a:spcPts val="0"/>
              </a:spcAft>
              <a:buSzPts val="2000"/>
              <a:buFont typeface="Calibri"/>
              <a:buChar char="•"/>
            </a:pPr>
            <a:r>
              <a:rPr lang="en-US" sz="2000"/>
              <a:t>External cloud mask is used. Performance of the snow algorithm is critically dependent on the performance of the cloud mask product. </a:t>
            </a:r>
            <a:endParaRPr sz="2000"/>
          </a:p>
          <a:p>
            <a:pPr indent="0" lvl="0" marL="0" rtl="0" algn="l">
              <a:lnSpc>
                <a:spcPct val="80000"/>
              </a:lnSpc>
              <a:spcBef>
                <a:spcPts val="640"/>
              </a:spcBef>
              <a:spcAft>
                <a:spcPts val="0"/>
              </a:spcAft>
              <a:buNone/>
            </a:pPr>
            <a:r>
              <a:t/>
            </a:r>
            <a:endParaRPr sz="2000"/>
          </a:p>
          <a:p>
            <a:pPr indent="-342900" lvl="0" marL="342900" rtl="0" algn="l">
              <a:lnSpc>
                <a:spcPct val="80000"/>
              </a:lnSpc>
              <a:spcBef>
                <a:spcPts val="640"/>
              </a:spcBef>
              <a:spcAft>
                <a:spcPts val="0"/>
              </a:spcAft>
              <a:buSzPts val="2000"/>
              <a:buChar char="•"/>
            </a:pPr>
            <a:r>
              <a:rPr lang="en-US" sz="2000"/>
              <a:t>Several other auxiliary datasets are used (land mask, elevation, snow cover and LST climatology)</a:t>
            </a:r>
            <a:endParaRPr sz="2000"/>
          </a:p>
          <a:p>
            <a:pPr indent="0" lvl="0" marL="0" rtl="0" algn="l">
              <a:lnSpc>
                <a:spcPct val="80000"/>
              </a:lnSpc>
              <a:spcBef>
                <a:spcPts val="640"/>
              </a:spcBef>
              <a:spcAft>
                <a:spcPts val="0"/>
              </a:spcAft>
              <a:buNone/>
            </a:pPr>
            <a:r>
              <a:t/>
            </a:r>
            <a:endParaRPr sz="2000"/>
          </a:p>
          <a:p>
            <a:pPr indent="0" lvl="0" marL="0" rtl="0" algn="l">
              <a:lnSpc>
                <a:spcPct val="80000"/>
              </a:lnSpc>
              <a:spcBef>
                <a:spcPts val="640"/>
              </a:spcBef>
              <a:spcAft>
                <a:spcPts val="0"/>
              </a:spcAft>
              <a:buNone/>
            </a:pPr>
            <a:r>
              <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pSp>
        <p:nvGrpSpPr>
          <p:cNvPr id="145" name="Google Shape;145;p43"/>
          <p:cNvGrpSpPr/>
          <p:nvPr/>
        </p:nvGrpSpPr>
        <p:grpSpPr>
          <a:xfrm>
            <a:off x="373299" y="4109150"/>
            <a:ext cx="11587095" cy="2426347"/>
            <a:chOff x="1408862" y="2406312"/>
            <a:chExt cx="11587095" cy="2431941"/>
          </a:xfrm>
        </p:grpSpPr>
        <p:grpSp>
          <p:nvGrpSpPr>
            <p:cNvPr id="146" name="Google Shape;146;p43"/>
            <p:cNvGrpSpPr/>
            <p:nvPr/>
          </p:nvGrpSpPr>
          <p:grpSpPr>
            <a:xfrm>
              <a:off x="1408862" y="2406312"/>
              <a:ext cx="11587095" cy="2431941"/>
              <a:chOff x="-685377" y="1315053"/>
              <a:chExt cx="15355281" cy="3329145"/>
            </a:xfrm>
          </p:grpSpPr>
          <p:sp>
            <p:nvSpPr>
              <p:cNvPr id="147" name="Google Shape;147;p43"/>
              <p:cNvSpPr/>
              <p:nvPr/>
            </p:nvSpPr>
            <p:spPr>
              <a:xfrm>
                <a:off x="-685377" y="2972022"/>
                <a:ext cx="3793446" cy="1672176"/>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148" name="Google Shape;148;p43"/>
              <p:cNvCxnSpPr/>
              <p:nvPr/>
            </p:nvCxnSpPr>
            <p:spPr>
              <a:xfrm>
                <a:off x="3246120" y="4005366"/>
                <a:ext cx="885900" cy="0"/>
              </a:xfrm>
              <a:prstGeom prst="straightConnector1">
                <a:avLst/>
              </a:prstGeom>
              <a:noFill/>
              <a:ln cap="flat" cmpd="sng" w="12700">
                <a:solidFill>
                  <a:schemeClr val="lt1"/>
                </a:solidFill>
                <a:prstDash val="solid"/>
                <a:miter lim="800000"/>
                <a:headEnd len="sm" w="sm" type="none"/>
                <a:tailEnd len="lg" w="lg" type="stealth"/>
              </a:ln>
            </p:spPr>
          </p:cxnSp>
          <p:sp>
            <p:nvSpPr>
              <p:cNvPr id="149" name="Google Shape;149;p43"/>
              <p:cNvSpPr/>
              <p:nvPr/>
            </p:nvSpPr>
            <p:spPr>
              <a:xfrm>
                <a:off x="4223385" y="3574463"/>
                <a:ext cx="2697600" cy="861900"/>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0" name="Google Shape;150;p43"/>
              <p:cNvSpPr txBox="1"/>
              <p:nvPr/>
            </p:nvSpPr>
            <p:spPr>
              <a:xfrm>
                <a:off x="4223384" y="3632625"/>
                <a:ext cx="2678400" cy="80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1600" u="none" cap="none" strike="noStrike">
                    <a:solidFill>
                      <a:schemeClr val="dk1"/>
                    </a:solidFill>
                    <a:latin typeface="Calibri"/>
                    <a:ea typeface="Calibri"/>
                    <a:cs typeface="Calibri"/>
                    <a:sym typeface="Calibri"/>
                  </a:rPr>
                  <a:t>Initial Snow Identification</a:t>
                </a:r>
                <a:endParaRPr b="0" i="0" sz="1000" u="none" cap="none" strike="noStrike">
                  <a:solidFill>
                    <a:srgbClr val="000000"/>
                  </a:solidFill>
                  <a:latin typeface="Arial"/>
                  <a:ea typeface="Arial"/>
                  <a:cs typeface="Arial"/>
                  <a:sym typeface="Arial"/>
                </a:endParaRPr>
              </a:p>
            </p:txBody>
          </p:sp>
          <p:cxnSp>
            <p:nvCxnSpPr>
              <p:cNvPr id="151" name="Google Shape;151;p43"/>
              <p:cNvCxnSpPr/>
              <p:nvPr/>
            </p:nvCxnSpPr>
            <p:spPr>
              <a:xfrm>
                <a:off x="7078980" y="3901054"/>
                <a:ext cx="885900" cy="0"/>
              </a:xfrm>
              <a:prstGeom prst="straightConnector1">
                <a:avLst/>
              </a:prstGeom>
              <a:noFill/>
              <a:ln cap="flat" cmpd="sng" w="12700">
                <a:solidFill>
                  <a:schemeClr val="lt1"/>
                </a:solidFill>
                <a:prstDash val="solid"/>
                <a:miter lim="800000"/>
                <a:headEnd len="sm" w="sm" type="none"/>
                <a:tailEnd len="lg" w="lg" type="stealth"/>
              </a:ln>
            </p:spPr>
          </p:cxnSp>
          <p:sp>
            <p:nvSpPr>
              <p:cNvPr id="152" name="Google Shape;152;p43"/>
              <p:cNvSpPr/>
              <p:nvPr/>
            </p:nvSpPr>
            <p:spPr>
              <a:xfrm>
                <a:off x="8122920" y="3574463"/>
                <a:ext cx="2697600" cy="861900"/>
              </a:xfrm>
              <a:prstGeom prst="rect">
                <a:avLst/>
              </a:prstGeom>
              <a:solidFill>
                <a:srgbClr val="FEE59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3" name="Google Shape;153;p43"/>
              <p:cNvSpPr txBox="1"/>
              <p:nvPr/>
            </p:nvSpPr>
            <p:spPr>
              <a:xfrm>
                <a:off x="8300084" y="3632625"/>
                <a:ext cx="2343300" cy="80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1600" u="none" cap="none" strike="noStrike">
                    <a:solidFill>
                      <a:schemeClr val="dk1"/>
                    </a:solidFill>
                    <a:latin typeface="Calibri"/>
                    <a:ea typeface="Calibri"/>
                    <a:cs typeface="Calibri"/>
                    <a:sym typeface="Calibri"/>
                  </a:rPr>
                  <a:t>Consistency Testing</a:t>
                </a:r>
                <a:endParaRPr b="0" i="0" sz="1000" u="none" cap="none" strike="noStrike">
                  <a:solidFill>
                    <a:srgbClr val="000000"/>
                  </a:solidFill>
                  <a:latin typeface="Arial"/>
                  <a:ea typeface="Arial"/>
                  <a:cs typeface="Arial"/>
                  <a:sym typeface="Arial"/>
                </a:endParaRPr>
              </a:p>
            </p:txBody>
          </p:sp>
          <p:cxnSp>
            <p:nvCxnSpPr>
              <p:cNvPr id="154" name="Google Shape;154;p43"/>
              <p:cNvCxnSpPr/>
              <p:nvPr/>
            </p:nvCxnSpPr>
            <p:spPr>
              <a:xfrm>
                <a:off x="11048871" y="3991799"/>
                <a:ext cx="785400" cy="0"/>
              </a:xfrm>
              <a:prstGeom prst="straightConnector1">
                <a:avLst/>
              </a:prstGeom>
              <a:noFill/>
              <a:ln cap="flat" cmpd="sng" w="12700">
                <a:solidFill>
                  <a:schemeClr val="lt1"/>
                </a:solidFill>
                <a:prstDash val="solid"/>
                <a:miter lim="800000"/>
                <a:headEnd len="sm" w="sm" type="none"/>
                <a:tailEnd len="lg" w="lg" type="stealth"/>
              </a:ln>
            </p:spPr>
          </p:cxnSp>
          <p:sp>
            <p:nvSpPr>
              <p:cNvPr id="155" name="Google Shape;155;p43"/>
              <p:cNvSpPr/>
              <p:nvPr/>
            </p:nvSpPr>
            <p:spPr>
              <a:xfrm>
                <a:off x="11972304" y="3561585"/>
                <a:ext cx="2697600" cy="861900"/>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6" name="Google Shape;156;p43"/>
              <p:cNvSpPr txBox="1"/>
              <p:nvPr/>
            </p:nvSpPr>
            <p:spPr>
              <a:xfrm>
                <a:off x="12149468" y="3724060"/>
                <a:ext cx="2343300" cy="46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1600" u="none" cap="none" strike="noStrike">
                    <a:solidFill>
                      <a:schemeClr val="dk1"/>
                    </a:solidFill>
                    <a:latin typeface="Calibri"/>
                    <a:ea typeface="Calibri"/>
                    <a:cs typeface="Calibri"/>
                    <a:sym typeface="Calibri"/>
                  </a:rPr>
                  <a:t>Binary Snow Map</a:t>
                </a:r>
                <a:endParaRPr b="0" i="0" sz="1000" u="none" cap="none" strike="noStrike">
                  <a:solidFill>
                    <a:srgbClr val="000000"/>
                  </a:solidFill>
                  <a:latin typeface="Arial"/>
                  <a:ea typeface="Arial"/>
                  <a:cs typeface="Arial"/>
                  <a:sym typeface="Arial"/>
                </a:endParaRPr>
              </a:p>
            </p:txBody>
          </p:sp>
          <p:sp>
            <p:nvSpPr>
              <p:cNvPr id="157" name="Google Shape;157;p43"/>
              <p:cNvSpPr/>
              <p:nvPr/>
            </p:nvSpPr>
            <p:spPr>
              <a:xfrm>
                <a:off x="3801471" y="1315053"/>
                <a:ext cx="7440900" cy="1400100"/>
              </a:xfrm>
              <a:prstGeom prst="rect">
                <a:avLst/>
              </a:prstGeom>
              <a:noFill/>
              <a:ln cap="flat" cmpd="tri"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300" u="none" cap="none" strike="noStrike">
                  <a:solidFill>
                    <a:schemeClr val="lt1"/>
                  </a:solidFill>
                  <a:latin typeface="Calibri"/>
                  <a:ea typeface="Calibri"/>
                  <a:cs typeface="Calibri"/>
                  <a:sym typeface="Calibri"/>
                </a:endParaRPr>
              </a:p>
            </p:txBody>
          </p:sp>
          <p:cxnSp>
            <p:nvCxnSpPr>
              <p:cNvPr id="158" name="Google Shape;158;p43"/>
              <p:cNvCxnSpPr/>
              <p:nvPr/>
            </p:nvCxnSpPr>
            <p:spPr>
              <a:xfrm>
                <a:off x="5469255" y="2679384"/>
                <a:ext cx="0" cy="903900"/>
              </a:xfrm>
              <a:prstGeom prst="straightConnector1">
                <a:avLst/>
              </a:prstGeom>
              <a:noFill/>
              <a:ln cap="flat" cmpd="sng" w="12700">
                <a:solidFill>
                  <a:schemeClr val="lt1"/>
                </a:solidFill>
                <a:prstDash val="solid"/>
                <a:miter lim="800000"/>
                <a:headEnd len="sm" w="sm" type="none"/>
                <a:tailEnd len="lg" w="lg" type="stealth"/>
              </a:ln>
            </p:spPr>
          </p:cxnSp>
          <p:sp>
            <p:nvSpPr>
              <p:cNvPr id="159" name="Google Shape;159;p43"/>
              <p:cNvSpPr/>
              <p:nvPr/>
            </p:nvSpPr>
            <p:spPr>
              <a:xfrm>
                <a:off x="4049679" y="1771427"/>
                <a:ext cx="3331500" cy="861900"/>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0" name="Google Shape;160;p43"/>
              <p:cNvSpPr txBox="1"/>
              <p:nvPr/>
            </p:nvSpPr>
            <p:spPr>
              <a:xfrm>
                <a:off x="4317665" y="1806852"/>
                <a:ext cx="2961000" cy="67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chemeClr val="dk1"/>
                    </a:solidFill>
                    <a:latin typeface="Calibri"/>
                    <a:ea typeface="Calibri"/>
                    <a:cs typeface="Calibri"/>
                    <a:sym typeface="Calibri"/>
                  </a:rPr>
                  <a:t>Spectral Threshold Values</a:t>
                </a:r>
                <a:endParaRPr sz="1300"/>
              </a:p>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chemeClr val="dk1"/>
                    </a:solidFill>
                    <a:latin typeface="Calibri"/>
                    <a:ea typeface="Calibri"/>
                    <a:cs typeface="Calibri"/>
                    <a:sym typeface="Calibri"/>
                  </a:rPr>
                  <a:t>Land-water mask</a:t>
                </a:r>
                <a:endParaRPr sz="1300"/>
              </a:p>
            </p:txBody>
          </p:sp>
          <p:cxnSp>
            <p:nvCxnSpPr>
              <p:cNvPr id="161" name="Google Shape;161;p43"/>
              <p:cNvCxnSpPr/>
              <p:nvPr/>
            </p:nvCxnSpPr>
            <p:spPr>
              <a:xfrm>
                <a:off x="9367837" y="2689886"/>
                <a:ext cx="0" cy="893400"/>
              </a:xfrm>
              <a:prstGeom prst="straightConnector1">
                <a:avLst/>
              </a:prstGeom>
              <a:noFill/>
              <a:ln cap="flat" cmpd="sng" w="12700">
                <a:solidFill>
                  <a:schemeClr val="lt1"/>
                </a:solidFill>
                <a:prstDash val="solid"/>
                <a:miter lim="800000"/>
                <a:headEnd len="sm" w="sm" type="none"/>
                <a:tailEnd len="lg" w="lg" type="stealth"/>
              </a:ln>
            </p:spPr>
          </p:cxnSp>
          <p:sp>
            <p:nvSpPr>
              <p:cNvPr id="162" name="Google Shape;162;p43"/>
              <p:cNvSpPr/>
              <p:nvPr/>
            </p:nvSpPr>
            <p:spPr>
              <a:xfrm>
                <a:off x="8070571" y="1781928"/>
                <a:ext cx="2914500" cy="861900"/>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63" name="Google Shape;163;p43"/>
              <p:cNvSpPr txBox="1"/>
              <p:nvPr/>
            </p:nvSpPr>
            <p:spPr>
              <a:xfrm>
                <a:off x="8201132" y="1706381"/>
                <a:ext cx="2737500" cy="95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chemeClr val="dk1"/>
                    </a:solidFill>
                    <a:latin typeface="Calibri"/>
                    <a:ea typeface="Calibri"/>
                    <a:cs typeface="Calibri"/>
                    <a:sym typeface="Calibri"/>
                  </a:rPr>
                  <a:t>Snow Cover Climatology</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chemeClr val="dk1"/>
                    </a:solidFill>
                    <a:latin typeface="Calibri"/>
                    <a:ea typeface="Calibri"/>
                    <a:cs typeface="Calibri"/>
                    <a:sym typeface="Calibri"/>
                  </a:rPr>
                  <a:t>LST Climatology</a:t>
                </a:r>
                <a:endParaRPr sz="1300"/>
              </a:p>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chemeClr val="dk1"/>
                    </a:solidFill>
                    <a:latin typeface="Calibri"/>
                    <a:ea typeface="Calibri"/>
                    <a:cs typeface="Calibri"/>
                    <a:sym typeface="Calibri"/>
                  </a:rPr>
                  <a:t>Surface Elevation </a:t>
                </a:r>
                <a:endParaRPr sz="1300"/>
              </a:p>
            </p:txBody>
          </p:sp>
          <p:sp>
            <p:nvSpPr>
              <p:cNvPr id="164" name="Google Shape;164;p43"/>
              <p:cNvSpPr txBox="1"/>
              <p:nvPr/>
            </p:nvSpPr>
            <p:spPr>
              <a:xfrm>
                <a:off x="4508205" y="2973051"/>
                <a:ext cx="5901000" cy="54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rgbClr val="FFFF00"/>
                    </a:solidFill>
                    <a:latin typeface="Calibri"/>
                    <a:ea typeface="Calibri"/>
                    <a:cs typeface="Calibri"/>
                    <a:sym typeface="Calibri"/>
                  </a:rPr>
                  <a:t>Snow Identification</a:t>
                </a:r>
                <a:endParaRPr b="0" i="0" sz="1000" u="none" cap="none" strike="noStrike">
                  <a:solidFill>
                    <a:srgbClr val="000000"/>
                  </a:solidFill>
                  <a:latin typeface="Arial"/>
                  <a:ea typeface="Arial"/>
                  <a:cs typeface="Arial"/>
                  <a:sym typeface="Arial"/>
                </a:endParaRPr>
              </a:p>
            </p:txBody>
          </p:sp>
        </p:grpSp>
        <p:sp>
          <p:nvSpPr>
            <p:cNvPr id="165" name="Google Shape;165;p43"/>
            <p:cNvSpPr txBox="1"/>
            <p:nvPr/>
          </p:nvSpPr>
          <p:spPr>
            <a:xfrm>
              <a:off x="7150876" y="3971596"/>
              <a:ext cx="930000" cy="58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600" u="none" cap="none" strike="noStrike">
                  <a:solidFill>
                    <a:srgbClr val="FFFF00"/>
                  </a:solidFill>
                  <a:latin typeface="Calibri"/>
                  <a:ea typeface="Calibri"/>
                  <a:cs typeface="Calibri"/>
                  <a:sym typeface="Calibri"/>
                </a:rPr>
                <a:t>“Snow”</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600" u="none" cap="none" strike="noStrike">
                  <a:solidFill>
                    <a:srgbClr val="FFFF00"/>
                  </a:solidFill>
                  <a:latin typeface="Calibri"/>
                  <a:ea typeface="Calibri"/>
                  <a:cs typeface="Calibri"/>
                  <a:sym typeface="Calibri"/>
                </a:rPr>
                <a:t>pixels</a:t>
              </a:r>
              <a:endParaRPr b="0" i="0" sz="1200" u="none" cap="none" strike="noStrike">
                <a:solidFill>
                  <a:srgbClr val="000000"/>
                </a:solidFill>
                <a:latin typeface="Arial"/>
                <a:ea typeface="Arial"/>
                <a:cs typeface="Arial"/>
                <a:sym typeface="Arial"/>
              </a:endParaRPr>
            </a:p>
          </p:txBody>
        </p:sp>
      </p:grpSp>
      <p:sp>
        <p:nvSpPr>
          <p:cNvPr id="166" name="Google Shape;166;p43"/>
          <p:cNvSpPr txBox="1"/>
          <p:nvPr>
            <p:ph type="title"/>
          </p:nvPr>
        </p:nvSpPr>
        <p:spPr>
          <a:xfrm>
            <a:off x="1458625" y="241949"/>
            <a:ext cx="8868600" cy="869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22221"/>
              <a:buFont typeface="Calibri"/>
              <a:buNone/>
            </a:pPr>
            <a:r>
              <a:rPr lang="en-US">
                <a:solidFill>
                  <a:schemeClr val="lt1"/>
                </a:solidFill>
              </a:rPr>
              <a:t> Enterprise Snow Algorith</a:t>
            </a:r>
            <a:r>
              <a:rPr lang="en-US"/>
              <a:t>m</a:t>
            </a:r>
            <a:endParaRPr/>
          </a:p>
          <a:p>
            <a:pPr indent="0" lvl="0" marL="0" rtl="0" algn="ctr">
              <a:lnSpc>
                <a:spcPct val="90000"/>
              </a:lnSpc>
              <a:spcBef>
                <a:spcPts val="0"/>
              </a:spcBef>
              <a:spcAft>
                <a:spcPts val="0"/>
              </a:spcAft>
              <a:buClr>
                <a:schemeClr val="lt1"/>
              </a:buClr>
              <a:buSzPct val="122221"/>
              <a:buFont typeface="Calibri"/>
              <a:buNone/>
            </a:pPr>
            <a:r>
              <a:rPr lang="en-US">
                <a:solidFill>
                  <a:schemeClr val="lt1"/>
                </a:solidFill>
              </a:rPr>
              <a:t>Step </a:t>
            </a:r>
            <a:r>
              <a:rPr lang="en-US"/>
              <a:t>1</a:t>
            </a:r>
            <a:r>
              <a:rPr lang="en-US">
                <a:solidFill>
                  <a:schemeClr val="lt1"/>
                </a:solidFill>
              </a:rPr>
              <a:t>: Snow Identification</a:t>
            </a:r>
            <a:endParaRPr/>
          </a:p>
        </p:txBody>
      </p:sp>
      <p:sp>
        <p:nvSpPr>
          <p:cNvPr id="167" name="Google Shape;167;p43"/>
          <p:cNvSpPr txBox="1"/>
          <p:nvPr>
            <p:ph idx="1" type="body"/>
          </p:nvPr>
        </p:nvSpPr>
        <p:spPr>
          <a:xfrm>
            <a:off x="115450" y="1513450"/>
            <a:ext cx="9480000" cy="2193600"/>
          </a:xfrm>
          <a:prstGeom prst="rect">
            <a:avLst/>
          </a:prstGeom>
          <a:noFill/>
          <a:ln>
            <a:noFill/>
          </a:ln>
        </p:spPr>
        <p:txBody>
          <a:bodyPr anchorCtr="0" anchor="t" bIns="45700" lIns="91425" spcFirstLastPara="1" rIns="91425" wrap="square" tIns="45700">
            <a:noAutofit/>
          </a:bodyPr>
          <a:lstStyle/>
          <a:p>
            <a:pPr indent="-209550" lvl="1" marL="685800" rtl="0" algn="l">
              <a:lnSpc>
                <a:spcPct val="90000"/>
              </a:lnSpc>
              <a:spcBef>
                <a:spcPts val="500"/>
              </a:spcBef>
              <a:spcAft>
                <a:spcPts val="0"/>
              </a:spcAft>
              <a:buClr>
                <a:schemeClr val="lt1"/>
              </a:buClr>
              <a:buSzPts val="2100"/>
              <a:buChar char="–"/>
            </a:pPr>
            <a:r>
              <a:rPr lang="en-US" sz="1900">
                <a:solidFill>
                  <a:schemeClr val="lt1"/>
                </a:solidFill>
                <a:latin typeface="Arial"/>
                <a:ea typeface="Arial"/>
                <a:cs typeface="Arial"/>
                <a:sym typeface="Arial"/>
              </a:rPr>
              <a:t>Two-step approach:  Initial </a:t>
            </a:r>
            <a:r>
              <a:rPr lang="en-US" sz="1900">
                <a:latin typeface="Arial"/>
                <a:ea typeface="Arial"/>
                <a:cs typeface="Arial"/>
                <a:sym typeface="Arial"/>
              </a:rPr>
              <a:t>S</a:t>
            </a:r>
            <a:r>
              <a:rPr lang="en-US" sz="1900">
                <a:solidFill>
                  <a:schemeClr val="lt1"/>
                </a:solidFill>
                <a:latin typeface="Arial"/>
                <a:ea typeface="Arial"/>
                <a:cs typeface="Arial"/>
                <a:sym typeface="Arial"/>
              </a:rPr>
              <a:t>now </a:t>
            </a:r>
            <a:r>
              <a:rPr lang="en-US" sz="1900">
                <a:latin typeface="Arial"/>
                <a:ea typeface="Arial"/>
                <a:cs typeface="Arial"/>
                <a:sym typeface="Arial"/>
              </a:rPr>
              <a:t>I</a:t>
            </a:r>
            <a:r>
              <a:rPr lang="en-US" sz="1900">
                <a:solidFill>
                  <a:schemeClr val="lt1"/>
                </a:solidFill>
                <a:latin typeface="Arial"/>
                <a:ea typeface="Arial"/>
                <a:cs typeface="Arial"/>
                <a:sym typeface="Arial"/>
              </a:rPr>
              <a:t>dentification (1) and </a:t>
            </a:r>
            <a:r>
              <a:rPr lang="en-US" sz="1900">
                <a:latin typeface="Arial"/>
                <a:ea typeface="Arial"/>
                <a:cs typeface="Arial"/>
                <a:sym typeface="Arial"/>
              </a:rPr>
              <a:t>C</a:t>
            </a:r>
            <a:r>
              <a:rPr lang="en-US" sz="1900">
                <a:solidFill>
                  <a:schemeClr val="lt1"/>
                </a:solidFill>
                <a:latin typeface="Arial"/>
                <a:ea typeface="Arial"/>
                <a:cs typeface="Arial"/>
                <a:sym typeface="Arial"/>
              </a:rPr>
              <a:t>onsistency </a:t>
            </a:r>
            <a:r>
              <a:rPr lang="en-US" sz="1900">
                <a:latin typeface="Arial"/>
                <a:ea typeface="Arial"/>
                <a:cs typeface="Arial"/>
                <a:sym typeface="Arial"/>
              </a:rPr>
              <a:t>T</a:t>
            </a:r>
            <a:r>
              <a:rPr lang="en-US" sz="1900">
                <a:solidFill>
                  <a:schemeClr val="lt1"/>
                </a:solidFill>
                <a:latin typeface="Arial"/>
                <a:ea typeface="Arial"/>
                <a:cs typeface="Arial"/>
                <a:sym typeface="Arial"/>
              </a:rPr>
              <a:t>esting (2)</a:t>
            </a:r>
            <a:endParaRPr sz="1900">
              <a:latin typeface="Arial"/>
              <a:ea typeface="Arial"/>
              <a:cs typeface="Arial"/>
              <a:sym typeface="Arial"/>
            </a:endParaRPr>
          </a:p>
          <a:p>
            <a:pPr indent="-209550" lvl="1" marL="685800" rtl="0" algn="l">
              <a:lnSpc>
                <a:spcPct val="90000"/>
              </a:lnSpc>
              <a:spcBef>
                <a:spcPts val="500"/>
              </a:spcBef>
              <a:spcAft>
                <a:spcPts val="0"/>
              </a:spcAft>
              <a:buClr>
                <a:schemeClr val="lt1"/>
              </a:buClr>
              <a:buSzPts val="2100"/>
              <a:buChar char="–"/>
            </a:pPr>
            <a:r>
              <a:rPr lang="en-US" sz="1900">
                <a:solidFill>
                  <a:schemeClr val="lt1"/>
                </a:solidFill>
                <a:latin typeface="Arial"/>
                <a:ea typeface="Arial"/>
                <a:cs typeface="Arial"/>
                <a:sym typeface="Arial"/>
              </a:rPr>
              <a:t>Initial Snow Identification: </a:t>
            </a:r>
            <a:endParaRPr sz="1900">
              <a:latin typeface="Arial"/>
              <a:ea typeface="Arial"/>
              <a:cs typeface="Arial"/>
              <a:sym typeface="Arial"/>
            </a:endParaRPr>
          </a:p>
          <a:p>
            <a:pPr indent="-292100" lvl="2" marL="1200150" rtl="0" algn="l">
              <a:lnSpc>
                <a:spcPct val="90000"/>
              </a:lnSpc>
              <a:spcBef>
                <a:spcPts val="500"/>
              </a:spcBef>
              <a:spcAft>
                <a:spcPts val="0"/>
              </a:spcAft>
              <a:buClr>
                <a:schemeClr val="lt1"/>
              </a:buClr>
              <a:buSzPts val="2500"/>
              <a:buFont typeface="Arial"/>
              <a:buChar char="-"/>
            </a:pPr>
            <a:r>
              <a:rPr lang="en-US" sz="1700">
                <a:solidFill>
                  <a:schemeClr val="lt1"/>
                </a:solidFill>
                <a:latin typeface="Arial"/>
                <a:ea typeface="Arial"/>
                <a:cs typeface="Arial"/>
                <a:sym typeface="Arial"/>
              </a:rPr>
              <a:t>Spectral threshold-based decision tree algorithm (NDVI/DSI, R2, R3, R5, T13)</a:t>
            </a:r>
            <a:endParaRPr sz="1700">
              <a:latin typeface="Arial"/>
              <a:ea typeface="Arial"/>
              <a:cs typeface="Arial"/>
              <a:sym typeface="Arial"/>
            </a:endParaRPr>
          </a:p>
          <a:p>
            <a:pPr indent="-209550" lvl="1" marL="685800" rtl="0" algn="l">
              <a:lnSpc>
                <a:spcPct val="90000"/>
              </a:lnSpc>
              <a:spcBef>
                <a:spcPts val="500"/>
              </a:spcBef>
              <a:spcAft>
                <a:spcPts val="0"/>
              </a:spcAft>
              <a:buClr>
                <a:schemeClr val="lt1"/>
              </a:buClr>
              <a:buSzPts val="2100"/>
              <a:buChar char="–"/>
            </a:pPr>
            <a:r>
              <a:rPr lang="en-US" sz="1900">
                <a:solidFill>
                  <a:schemeClr val="lt1"/>
                </a:solidFill>
                <a:latin typeface="Arial"/>
                <a:ea typeface="Arial"/>
                <a:cs typeface="Arial"/>
                <a:sym typeface="Arial"/>
              </a:rPr>
              <a:t>Consistency Testing: Verifies plausibility of identified snow against</a:t>
            </a:r>
            <a:endParaRPr sz="1900">
              <a:latin typeface="Arial"/>
              <a:ea typeface="Arial"/>
              <a:cs typeface="Arial"/>
              <a:sym typeface="Arial"/>
            </a:endParaRPr>
          </a:p>
          <a:p>
            <a:pPr indent="0" lvl="2" marL="914400" rtl="0" algn="l">
              <a:lnSpc>
                <a:spcPct val="90000"/>
              </a:lnSpc>
              <a:spcBef>
                <a:spcPts val="500"/>
              </a:spcBef>
              <a:spcAft>
                <a:spcPts val="0"/>
              </a:spcAft>
              <a:buClr>
                <a:schemeClr val="lt1"/>
              </a:buClr>
              <a:buSzPts val="2400"/>
              <a:buNone/>
            </a:pPr>
            <a:r>
              <a:rPr lang="en-US" sz="1900">
                <a:solidFill>
                  <a:schemeClr val="lt1"/>
                </a:solidFill>
                <a:latin typeface="Arial"/>
                <a:ea typeface="Arial"/>
                <a:cs typeface="Arial"/>
                <a:sym typeface="Arial"/>
              </a:rPr>
              <a:t>-  </a:t>
            </a:r>
            <a:r>
              <a:rPr lang="en-US" sz="1700">
                <a:solidFill>
                  <a:schemeClr val="lt1"/>
                </a:solidFill>
                <a:latin typeface="Arial"/>
                <a:ea typeface="Arial"/>
                <a:cs typeface="Arial"/>
                <a:sym typeface="Arial"/>
              </a:rPr>
              <a:t>Snow cover climatology</a:t>
            </a:r>
            <a:endParaRPr sz="1700">
              <a:latin typeface="Arial"/>
              <a:ea typeface="Arial"/>
              <a:cs typeface="Arial"/>
              <a:sym typeface="Arial"/>
            </a:endParaRPr>
          </a:p>
          <a:p>
            <a:pPr indent="0" lvl="2" marL="914400" rtl="0" algn="l">
              <a:lnSpc>
                <a:spcPct val="90000"/>
              </a:lnSpc>
              <a:spcBef>
                <a:spcPts val="500"/>
              </a:spcBef>
              <a:spcAft>
                <a:spcPts val="0"/>
              </a:spcAft>
              <a:buClr>
                <a:schemeClr val="lt1"/>
              </a:buClr>
              <a:buSzPts val="2400"/>
              <a:buNone/>
            </a:pPr>
            <a:r>
              <a:rPr lang="en-US" sz="1700">
                <a:solidFill>
                  <a:schemeClr val="lt1"/>
                </a:solidFill>
                <a:latin typeface="Arial"/>
                <a:ea typeface="Arial"/>
                <a:cs typeface="Arial"/>
                <a:sym typeface="Arial"/>
              </a:rPr>
              <a:t>-   Land surface temperature climatology </a:t>
            </a:r>
            <a:endParaRPr sz="1700">
              <a:latin typeface="Arial"/>
              <a:ea typeface="Arial"/>
              <a:cs typeface="Arial"/>
              <a:sym typeface="Arial"/>
            </a:endParaRPr>
          </a:p>
        </p:txBody>
      </p:sp>
      <p:sp>
        <p:nvSpPr>
          <p:cNvPr id="168" name="Google Shape;168;p43"/>
          <p:cNvSpPr txBox="1"/>
          <p:nvPr/>
        </p:nvSpPr>
        <p:spPr>
          <a:xfrm>
            <a:off x="231617" y="5306461"/>
            <a:ext cx="29124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chemeClr val="dk1"/>
                </a:solidFill>
                <a:latin typeface="Calibri"/>
                <a:ea typeface="Calibri"/>
                <a:cs typeface="Calibri"/>
                <a:sym typeface="Calibri"/>
              </a:rPr>
              <a:t>Satellite Data</a:t>
            </a:r>
            <a:endParaRPr sz="1200"/>
          </a:p>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chemeClr val="dk1"/>
                </a:solidFill>
                <a:latin typeface="Calibri"/>
                <a:ea typeface="Calibri"/>
                <a:cs typeface="Calibri"/>
                <a:sym typeface="Calibri"/>
              </a:rPr>
              <a:t>   - Reflectance (ABI bands 2,3,5) </a:t>
            </a:r>
            <a:endParaRPr sz="1300"/>
          </a:p>
          <a:p>
            <a:pPr indent="0" lvl="0" marL="0" marR="0" rtl="0" algn="l">
              <a:lnSpc>
                <a:spcPct val="100000"/>
              </a:lnSpc>
              <a:spcBef>
                <a:spcPts val="0"/>
              </a:spcBef>
              <a:spcAft>
                <a:spcPts val="0"/>
              </a:spcAft>
              <a:buNone/>
            </a:pPr>
            <a:r>
              <a:rPr b="0" i="0" lang="en-US" sz="1300" u="none" cap="none" strike="noStrike">
                <a:solidFill>
                  <a:schemeClr val="dk1"/>
                </a:solidFill>
                <a:latin typeface="Calibri"/>
                <a:ea typeface="Calibri"/>
                <a:cs typeface="Calibri"/>
                <a:sym typeface="Calibri"/>
              </a:rPr>
              <a:t>   - Brightness Temperature (band 13) </a:t>
            </a:r>
            <a:endParaRPr sz="1300"/>
          </a:p>
          <a:p>
            <a:pPr indent="0" lvl="0" marL="0" marR="0" rtl="0" algn="l">
              <a:lnSpc>
                <a:spcPct val="100000"/>
              </a:lnSpc>
              <a:spcBef>
                <a:spcPts val="0"/>
              </a:spcBef>
              <a:spcAft>
                <a:spcPts val="0"/>
              </a:spcAft>
              <a:buNone/>
            </a:pPr>
            <a:r>
              <a:rPr b="0" i="0" lang="en-US" sz="1300" u="none" cap="none" strike="noStrike">
                <a:solidFill>
                  <a:schemeClr val="dk1"/>
                </a:solidFill>
                <a:latin typeface="Calibri"/>
                <a:ea typeface="Calibri"/>
                <a:cs typeface="Calibri"/>
                <a:sym typeface="Calibri"/>
              </a:rPr>
              <a:t>   - Observation Angles</a:t>
            </a:r>
            <a:endParaRPr sz="1300"/>
          </a:p>
          <a:p>
            <a:pPr indent="0" lvl="0" marL="0" marR="0" rtl="0" algn="l">
              <a:lnSpc>
                <a:spcPct val="100000"/>
              </a:lnSpc>
              <a:spcBef>
                <a:spcPts val="0"/>
              </a:spcBef>
              <a:spcAft>
                <a:spcPts val="0"/>
              </a:spcAft>
              <a:buNone/>
            </a:pPr>
            <a:r>
              <a:rPr b="0" i="0" lang="en-US" sz="1300" u="none" cap="none" strike="noStrike">
                <a:solidFill>
                  <a:schemeClr val="dk1"/>
                </a:solidFill>
                <a:latin typeface="Calibri"/>
                <a:ea typeface="Calibri"/>
                <a:cs typeface="Calibri"/>
                <a:sym typeface="Calibri"/>
              </a:rPr>
              <a:t>   - Cloud mask</a:t>
            </a:r>
            <a:endParaRPr b="0" i="0" sz="1300" u="none" cap="none" strike="noStrike">
              <a:solidFill>
                <a:srgbClr val="000000"/>
              </a:solidFill>
              <a:latin typeface="Arial"/>
              <a:ea typeface="Arial"/>
              <a:cs typeface="Arial"/>
              <a:sym typeface="Arial"/>
            </a:endParaRPr>
          </a:p>
        </p:txBody>
      </p:sp>
      <p:sp>
        <p:nvSpPr>
          <p:cNvPr id="169" name="Google Shape;169;p43"/>
          <p:cNvSpPr/>
          <p:nvPr/>
        </p:nvSpPr>
        <p:spPr>
          <a:xfrm>
            <a:off x="3726700" y="5355350"/>
            <a:ext cx="5636700" cy="1120800"/>
          </a:xfrm>
          <a:prstGeom prst="rect">
            <a:avLst/>
          </a:prstGeom>
          <a:noFill/>
          <a:ln cap="flat" cmpd="tri"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300" u="none" cap="none" strike="noStrike">
              <a:solidFill>
                <a:schemeClr val="lt1"/>
              </a:solidFill>
              <a:latin typeface="Calibri"/>
              <a:ea typeface="Calibri"/>
              <a:cs typeface="Calibri"/>
              <a:sym typeface="Calibri"/>
            </a:endParaRPr>
          </a:p>
        </p:txBody>
      </p:sp>
      <p:sp>
        <p:nvSpPr>
          <p:cNvPr id="170" name="Google Shape;170;p43"/>
          <p:cNvSpPr txBox="1"/>
          <p:nvPr>
            <p:ph idx="12" type="sldNum"/>
          </p:nvPr>
        </p:nvSpPr>
        <p:spPr>
          <a:xfrm>
            <a:off x="11004885" y="6356353"/>
            <a:ext cx="909055"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1200"/>
              <a:buFont typeface="Arial"/>
              <a:buNone/>
            </a:pPr>
            <a:fld id="{00000000-1234-1234-1234-123412341234}" type="slidenum">
              <a:rPr lang="en-US"/>
              <a:t>‹#›</a:t>
            </a:fld>
            <a:endParaRPr/>
          </a:p>
        </p:txBody>
      </p:sp>
      <p:sp>
        <p:nvSpPr>
          <p:cNvPr id="171" name="Google Shape;171;p43"/>
          <p:cNvSpPr txBox="1"/>
          <p:nvPr/>
        </p:nvSpPr>
        <p:spPr>
          <a:xfrm>
            <a:off x="4464954" y="4030400"/>
            <a:ext cx="4452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lt1"/>
                </a:solidFill>
                <a:latin typeface="Calibri"/>
                <a:ea typeface="Calibri"/>
                <a:cs typeface="Calibri"/>
                <a:sym typeface="Calibri"/>
              </a:rPr>
              <a:t>Auxiliary Datasets</a:t>
            </a:r>
            <a:endParaRPr b="0" i="0" sz="1000" u="none" cap="none" strike="noStrike">
              <a:solidFill>
                <a:schemeClr val="lt1"/>
              </a:solidFill>
              <a:latin typeface="Arial"/>
              <a:ea typeface="Arial"/>
              <a:cs typeface="Arial"/>
              <a:sym typeface="Arial"/>
            </a:endParaRPr>
          </a:p>
        </p:txBody>
      </p:sp>
      <p:pic>
        <p:nvPicPr>
          <p:cNvPr id="172" name="Google Shape;172;p43"/>
          <p:cNvPicPr preferRelativeResize="0"/>
          <p:nvPr/>
        </p:nvPicPr>
        <p:blipFill>
          <a:blip r:embed="rId3">
            <a:alphaModFix/>
          </a:blip>
          <a:stretch>
            <a:fillRect/>
          </a:stretch>
        </p:blipFill>
        <p:spPr>
          <a:xfrm>
            <a:off x="9594100" y="2979875"/>
            <a:ext cx="2444499" cy="1757575"/>
          </a:xfrm>
          <a:prstGeom prst="rect">
            <a:avLst/>
          </a:prstGeom>
          <a:noFill/>
          <a:ln>
            <a:noFill/>
          </a:ln>
        </p:spPr>
      </p:pic>
      <p:pic>
        <p:nvPicPr>
          <p:cNvPr id="173" name="Google Shape;173;p43"/>
          <p:cNvPicPr preferRelativeResize="0"/>
          <p:nvPr/>
        </p:nvPicPr>
        <p:blipFill>
          <a:blip r:embed="rId4">
            <a:alphaModFix/>
          </a:blip>
          <a:stretch>
            <a:fillRect/>
          </a:stretch>
        </p:blipFill>
        <p:spPr>
          <a:xfrm>
            <a:off x="9591650" y="1120052"/>
            <a:ext cx="2444501" cy="1705548"/>
          </a:xfrm>
          <a:prstGeom prst="rect">
            <a:avLst/>
          </a:prstGeom>
          <a:noFill/>
          <a:ln>
            <a:noFill/>
          </a:ln>
        </p:spPr>
      </p:pic>
      <p:sp>
        <p:nvSpPr>
          <p:cNvPr id="174" name="Google Shape;174;p43"/>
          <p:cNvSpPr txBox="1"/>
          <p:nvPr/>
        </p:nvSpPr>
        <p:spPr>
          <a:xfrm>
            <a:off x="9737098" y="1120050"/>
            <a:ext cx="2400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0000"/>
                </a:solidFill>
                <a:latin typeface="Calibri"/>
                <a:ea typeface="Calibri"/>
                <a:cs typeface="Calibri"/>
                <a:sym typeface="Calibri"/>
              </a:rPr>
              <a:t>ABI G-19</a:t>
            </a:r>
            <a:r>
              <a:rPr b="0" i="0" lang="en-US" sz="1800" u="none" cap="none" strike="noStrike">
                <a:solidFill>
                  <a:srgbClr val="FF0000"/>
                </a:solidFill>
                <a:latin typeface="Calibri"/>
                <a:ea typeface="Calibri"/>
                <a:cs typeface="Calibri"/>
                <a:sym typeface="Calibri"/>
                <a:extLst>
                  <a:ext uri="http://customooxmlschemas.google.com/">
                    <go:slidesCustomData xmlns:go="http://customooxmlschemas.google.com/" textRoundtripDataId="0"/>
                  </a:ext>
                </a:extLst>
              </a:rPr>
              <a:t> </a:t>
            </a:r>
            <a:r>
              <a:rPr b="0" i="0" lang="en-US" sz="1800" u="none" cap="none" strike="noStrike">
                <a:solidFill>
                  <a:srgbClr val="FF0000"/>
                </a:solidFill>
                <a:latin typeface="Calibri"/>
                <a:ea typeface="Calibri"/>
                <a:cs typeface="Calibri"/>
                <a:sym typeface="Calibri"/>
              </a:rPr>
              <a:t>True Color</a:t>
            </a:r>
            <a:endParaRPr b="0" i="0" sz="1400" u="none" cap="none" strike="noStrike">
              <a:solidFill>
                <a:srgbClr val="000000"/>
              </a:solidFill>
              <a:latin typeface="Arial"/>
              <a:ea typeface="Arial"/>
              <a:cs typeface="Arial"/>
              <a:sym typeface="Arial"/>
            </a:endParaRPr>
          </a:p>
        </p:txBody>
      </p:sp>
      <p:sp>
        <p:nvSpPr>
          <p:cNvPr id="175" name="Google Shape;175;p43"/>
          <p:cNvSpPr txBox="1"/>
          <p:nvPr/>
        </p:nvSpPr>
        <p:spPr>
          <a:xfrm>
            <a:off x="9707700" y="2903675"/>
            <a:ext cx="2217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FF0000"/>
                </a:solidFill>
                <a:latin typeface="Calibri"/>
                <a:ea typeface="Calibri"/>
                <a:cs typeface="Calibri"/>
                <a:sym typeface="Calibri"/>
              </a:rPr>
              <a:t>ABI G-19</a:t>
            </a:r>
            <a:r>
              <a:rPr b="0" i="0" lang="en-US" sz="1800" u="none" cap="none" strike="noStrike">
                <a:solidFill>
                  <a:srgbClr val="FF0000"/>
                </a:solidFill>
                <a:latin typeface="Calibri"/>
                <a:ea typeface="Calibri"/>
                <a:cs typeface="Calibri"/>
                <a:sym typeface="Calibri"/>
              </a:rPr>
              <a:t> Binary Snow</a:t>
            </a:r>
            <a:endParaRPr b="0" i="0" sz="1400" u="none" cap="none" strike="noStrike">
              <a:solidFill>
                <a:srgbClr val="FF0000"/>
              </a:solidFill>
              <a:latin typeface="Arial"/>
              <a:ea typeface="Arial"/>
              <a:cs typeface="Arial"/>
              <a:sym typeface="Arial"/>
            </a:endParaRPr>
          </a:p>
        </p:txBody>
      </p:sp>
      <p:sp>
        <p:nvSpPr>
          <p:cNvPr id="176" name="Google Shape;176;p43"/>
          <p:cNvSpPr txBox="1"/>
          <p:nvPr/>
        </p:nvSpPr>
        <p:spPr>
          <a:xfrm>
            <a:off x="10632100" y="3454875"/>
            <a:ext cx="1588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lt1"/>
              </a:solidFill>
              <a:latin typeface="Calibri"/>
              <a:ea typeface="Calibri"/>
              <a:cs typeface="Calibri"/>
              <a:sym typeface="Calibri"/>
            </a:endParaRPr>
          </a:p>
        </p:txBody>
      </p:sp>
      <p:grpSp>
        <p:nvGrpSpPr>
          <p:cNvPr id="177" name="Google Shape;177;p43"/>
          <p:cNvGrpSpPr/>
          <p:nvPr/>
        </p:nvGrpSpPr>
        <p:grpSpPr>
          <a:xfrm>
            <a:off x="9843119" y="4944793"/>
            <a:ext cx="1791966" cy="598745"/>
            <a:chOff x="4334306" y="6557433"/>
            <a:chExt cx="1046709" cy="598745"/>
          </a:xfrm>
        </p:grpSpPr>
        <p:sp>
          <p:nvSpPr>
            <p:cNvPr id="178" name="Google Shape;178;p43"/>
            <p:cNvSpPr/>
            <p:nvPr/>
          </p:nvSpPr>
          <p:spPr>
            <a:xfrm>
              <a:off x="4342530" y="6601922"/>
              <a:ext cx="336900" cy="152400"/>
            </a:xfrm>
            <a:prstGeom prst="rect">
              <a:avLst/>
            </a:prstGeom>
            <a:solidFill>
              <a:schemeClr val="lt1"/>
            </a:solidFill>
            <a:ln cap="flat" cmpd="sng" w="9525">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9" name="Google Shape;179;p43"/>
            <p:cNvSpPr/>
            <p:nvPr/>
          </p:nvSpPr>
          <p:spPr>
            <a:xfrm>
              <a:off x="4334306" y="6927476"/>
              <a:ext cx="336900" cy="152400"/>
            </a:xfrm>
            <a:prstGeom prst="rect">
              <a:avLst/>
            </a:prstGeom>
            <a:solidFill>
              <a:srgbClr val="969696"/>
            </a:solidFill>
            <a:ln cap="flat" cmpd="sng" w="9525">
              <a:solidFill>
                <a:schemeClr val="lt1"/>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0" name="Google Shape;180;p43"/>
            <p:cNvSpPr txBox="1"/>
            <p:nvPr/>
          </p:nvSpPr>
          <p:spPr>
            <a:xfrm>
              <a:off x="4678099" y="6879278"/>
              <a:ext cx="690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Cloud</a:t>
              </a:r>
              <a:endParaRPr/>
            </a:p>
          </p:txBody>
        </p:sp>
        <p:sp>
          <p:nvSpPr>
            <p:cNvPr id="181" name="Google Shape;181;p43"/>
            <p:cNvSpPr txBox="1"/>
            <p:nvPr/>
          </p:nvSpPr>
          <p:spPr>
            <a:xfrm>
              <a:off x="4690115" y="6557433"/>
              <a:ext cx="690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200">
                  <a:solidFill>
                    <a:schemeClr val="lt1"/>
                  </a:solidFill>
                </a:rPr>
                <a:t>Snow</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Jaime Daniels</dc:creator>
</cp:coreProperties>
</file>